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1" r:id="rId3"/>
    <p:sldId id="264" r:id="rId4"/>
    <p:sldId id="294" r:id="rId5"/>
    <p:sldId id="293" r:id="rId6"/>
    <p:sldId id="262" r:id="rId7"/>
    <p:sldId id="266" r:id="rId8"/>
    <p:sldId id="287" r:id="rId9"/>
    <p:sldId id="29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0" autoAdjust="0"/>
    <p:restoredTop sz="86395" autoAdjust="0"/>
  </p:normalViewPr>
  <p:slideViewPr>
    <p:cSldViewPr snapToGrid="0">
      <p:cViewPr varScale="1">
        <p:scale>
          <a:sx n="71" d="100"/>
          <a:sy n="71" d="100"/>
        </p:scale>
        <p:origin x="200" y="9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" userId="37bb4e14-3a06-4845-8614-238c64ec7e45" providerId="ADAL" clId="{DCB34388-07B5-4455-9CB6-70F6C25186FE}"/>
    <pc:docChg chg="modSld">
      <pc:chgData name="Len" userId="37bb4e14-3a06-4845-8614-238c64ec7e45" providerId="ADAL" clId="{DCB34388-07B5-4455-9CB6-70F6C25186FE}" dt="2021-02-14T16:28:06.024" v="1" actId="1076"/>
      <pc:docMkLst>
        <pc:docMk/>
      </pc:docMkLst>
      <pc:sldChg chg="modSp mod">
        <pc:chgData name="Len" userId="37bb4e14-3a06-4845-8614-238c64ec7e45" providerId="ADAL" clId="{DCB34388-07B5-4455-9CB6-70F6C25186FE}" dt="2021-02-14T16:28:06.024" v="1" actId="1076"/>
        <pc:sldMkLst>
          <pc:docMk/>
          <pc:sldMk cId="1484238548" sldId="292"/>
        </pc:sldMkLst>
        <pc:graphicFrameChg chg="mod modGraphic">
          <ac:chgData name="Len" userId="37bb4e14-3a06-4845-8614-238c64ec7e45" providerId="ADAL" clId="{DCB34388-07B5-4455-9CB6-70F6C25186FE}" dt="2021-02-14T16:28:06.024" v="1" actId="1076"/>
          <ac:graphicFrameMkLst>
            <pc:docMk/>
            <pc:sldMk cId="1484238548" sldId="292"/>
            <ac:graphicFrameMk id="8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C7C5A-54C1-47B5-9B34-A3F7A6018CD2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A1D39-3FB9-487F-98FE-79153B930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4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4CF6D-BA5E-4167-9AA2-71C3E5001942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63F6C-E802-47EB-B664-DE6B29107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5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63F6C-E802-47EB-B664-DE6B291070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5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63F6C-E802-47EB-B664-DE6B291070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2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63F6C-E802-47EB-B664-DE6B291070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7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63F6C-E802-47EB-B664-DE6B291070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3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5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8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2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60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1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23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8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86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6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8946541" cy="419548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8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4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6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8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3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3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3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46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.temple.edu/academics/experiential/temple-based-clinic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ZMBCHL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mary.levy@temple.edu" TargetMode="External"/><Relationship Id="rId3" Type="http://schemas.openxmlformats.org/officeDocument/2006/relationships/hyperlink" Target="https://www.law.temple.edu/academics/experiential/temple-based-clinics/" TargetMode="External"/><Relationship Id="rId7" Type="http://schemas.openxmlformats.org/officeDocument/2006/relationships/hyperlink" Target="mailto:sarah.katz@temple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kroll@temple.edu" TargetMode="External"/><Relationship Id="rId11" Type="http://schemas.openxmlformats.org/officeDocument/2006/relationships/hyperlink" Target="mailto:shanda.sibley@temple.edu" TargetMode="External"/><Relationship Id="rId5" Type="http://schemas.openxmlformats.org/officeDocument/2006/relationships/hyperlink" Target="mailto:spencer.rand@temple.edu" TargetMode="External"/><Relationship Id="rId10" Type="http://schemas.openxmlformats.org/officeDocument/2006/relationships/hyperlink" Target="mailto:jenniferjlee@temple.edu" TargetMode="External"/><Relationship Id="rId4" Type="http://schemas.openxmlformats.org/officeDocument/2006/relationships/hyperlink" Target="mailto:lrieser@temple.edu" TargetMode="External"/><Relationship Id="rId9" Type="http://schemas.openxmlformats.org/officeDocument/2006/relationships/hyperlink" Target="mailto:mtj@templ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418" y="1642742"/>
            <a:ext cx="6287092" cy="3329581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In-House Clinics</a:t>
            </a:r>
            <a:br>
              <a:rPr lang="en-US" dirty="0"/>
            </a:br>
            <a:r>
              <a:rPr lang="en-US" sz="4000" dirty="0"/>
              <a:t>Temple Law School </a:t>
            </a:r>
            <a:br>
              <a:rPr lang="en-US" sz="4000" dirty="0"/>
            </a:br>
            <a:r>
              <a:rPr lang="en-US" sz="3400" b="1" dirty="0">
                <a:solidFill>
                  <a:srgbClr val="92D050"/>
                </a:solidFill>
              </a:rPr>
              <a:t>Fall Semester 2021</a:t>
            </a:r>
          </a:p>
        </p:txBody>
      </p:sp>
      <p:pic>
        <p:nvPicPr>
          <p:cNvPr id="4" name="Picture 3" descr="Photo of 3 students in front of Barrack H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54" y="1511884"/>
            <a:ext cx="4969933" cy="38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4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in-house clinics?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5" y="2060364"/>
            <a:ext cx="657595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BE THE LAWYER!</a:t>
            </a:r>
          </a:p>
          <a:p>
            <a:r>
              <a:rPr lang="en-US" dirty="0"/>
              <a:t>Get academic credit for practical lawyering experience</a:t>
            </a:r>
          </a:p>
          <a:p>
            <a:pPr lvl="0"/>
            <a:r>
              <a:rPr lang="en-US" dirty="0"/>
              <a:t>Learn intensively by engaging in legal research and advocacy in real-life settings</a:t>
            </a:r>
          </a:p>
          <a:p>
            <a:pPr lvl="0"/>
            <a:r>
              <a:rPr lang="en-US" dirty="0"/>
              <a:t>Have real responsibility for your own clients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387321" y="2565182"/>
            <a:ext cx="3253130" cy="1995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Clinics are taught by law school faculty that are focused on your individual learning and growth as a lawyer.</a:t>
            </a:r>
          </a:p>
        </p:txBody>
      </p:sp>
    </p:spTree>
    <p:extLst>
      <p:ext uri="{BB962C8B-B14F-4D97-AF65-F5344CB8AC3E}">
        <p14:creationId xmlns:p14="http://schemas.microsoft.com/office/powerpoint/2010/main" val="16183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1" y="325718"/>
            <a:ext cx="9404723" cy="1400530"/>
          </a:xfrm>
        </p:spPr>
        <p:txBody>
          <a:bodyPr/>
          <a:lstStyle/>
          <a:p>
            <a:r>
              <a:rPr lang="en-US" dirty="0"/>
              <a:t>What kind of work do students do?</a:t>
            </a:r>
            <a:endParaRPr lang="en-US" sz="3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1" y="2056092"/>
            <a:ext cx="5940956" cy="4200245"/>
          </a:xfrm>
        </p:spPr>
        <p:txBody>
          <a:bodyPr>
            <a:normAutofit/>
          </a:bodyPr>
          <a:lstStyle/>
          <a:p>
            <a:r>
              <a:rPr lang="en-US" sz="2400" dirty="0"/>
              <a:t>Client-centered representation</a:t>
            </a:r>
          </a:p>
          <a:p>
            <a:r>
              <a:rPr lang="en-US" sz="2400" dirty="0"/>
              <a:t>Developing case theory and project plans</a:t>
            </a:r>
          </a:p>
          <a:p>
            <a:r>
              <a:rPr lang="en-US" sz="2400" dirty="0"/>
              <a:t>Interviewing, counseling, negotiating, litigating</a:t>
            </a:r>
          </a:p>
          <a:p>
            <a:r>
              <a:rPr lang="en-US" sz="2400" dirty="0"/>
              <a:t>Engaging in community education, policy, or legislative advocacy work</a:t>
            </a:r>
          </a:p>
          <a:p>
            <a:endParaRPr lang="en-US" dirty="0"/>
          </a:p>
        </p:txBody>
      </p:sp>
      <p:pic>
        <p:nvPicPr>
          <p:cNvPr id="7" name="Picture 6" descr="Photo of people carrying signs in the city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33" y="2337414"/>
            <a:ext cx="3437467" cy="24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9367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1" y="325718"/>
            <a:ext cx="9404723" cy="1400530"/>
          </a:xfrm>
        </p:spPr>
        <p:txBody>
          <a:bodyPr/>
          <a:lstStyle/>
          <a:p>
            <a:r>
              <a:rPr lang="en-US" dirty="0"/>
              <a:t>What happens in the seminar?</a:t>
            </a:r>
            <a:endParaRPr lang="en-US" sz="3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1" y="2657755"/>
            <a:ext cx="5983289" cy="4200245"/>
          </a:xfrm>
        </p:spPr>
        <p:txBody>
          <a:bodyPr>
            <a:normAutofit/>
          </a:bodyPr>
          <a:lstStyle/>
          <a:p>
            <a:r>
              <a:rPr lang="en-US" sz="2400" dirty="0"/>
              <a:t>Learning practical skills and values</a:t>
            </a:r>
          </a:p>
          <a:p>
            <a:r>
              <a:rPr lang="en-US" sz="2400" dirty="0"/>
              <a:t>Reflecting on experiences, providing mutual support for problem-solving</a:t>
            </a:r>
          </a:p>
          <a:p>
            <a:r>
              <a:rPr lang="en-US" sz="2400" dirty="0"/>
              <a:t>Critiquing the legal system</a:t>
            </a:r>
          </a:p>
          <a:p>
            <a:endParaRPr lang="en-US" dirty="0"/>
          </a:p>
        </p:txBody>
      </p:sp>
      <p:pic>
        <p:nvPicPr>
          <p:cNvPr id="5" name="Picture 4" descr="Photo of student in front of the Philadelphia Court of Common Pleas Arbitration Center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66" y="1651000"/>
            <a:ext cx="4876801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619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1" y="325718"/>
            <a:ext cx="9404723" cy="1400530"/>
          </a:xfrm>
        </p:spPr>
        <p:txBody>
          <a:bodyPr/>
          <a:lstStyle/>
          <a:p>
            <a:r>
              <a:rPr lang="en-US" dirty="0"/>
              <a:t>How does supervision work?</a:t>
            </a:r>
            <a:endParaRPr lang="en-US" sz="3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1" y="1921935"/>
            <a:ext cx="5003800" cy="4200245"/>
          </a:xfrm>
        </p:spPr>
        <p:txBody>
          <a:bodyPr>
            <a:normAutofit/>
          </a:bodyPr>
          <a:lstStyle/>
          <a:p>
            <a:r>
              <a:rPr lang="en-US" sz="2400" dirty="0"/>
              <a:t>Regular meetings with faculty for feedback</a:t>
            </a:r>
          </a:p>
          <a:p>
            <a:r>
              <a:rPr lang="en-US" sz="2400" dirty="0"/>
              <a:t>Reviewing the legal and ethical implications of the steps you are taking for your clients</a:t>
            </a:r>
          </a:p>
          <a:p>
            <a:r>
              <a:rPr lang="en-US" sz="2400" dirty="0"/>
              <a:t>Support on problem solving (not micromanagement)</a:t>
            </a:r>
          </a:p>
          <a:p>
            <a:endParaRPr lang="en-US" dirty="0"/>
          </a:p>
        </p:txBody>
      </p:sp>
      <p:pic>
        <p:nvPicPr>
          <p:cNvPr id="5" name="Picture 4" descr="Photo of Professor Katz with clients in a courtroom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1921935"/>
            <a:ext cx="4969933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4370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44" y="452718"/>
            <a:ext cx="9987055" cy="1400530"/>
          </a:xfrm>
        </p:spPr>
        <p:txBody>
          <a:bodyPr/>
          <a:lstStyle/>
          <a:p>
            <a:r>
              <a:rPr lang="en-US" dirty="0"/>
              <a:t>How many clinics in the spring?</a:t>
            </a:r>
            <a:endParaRPr lang="en-US" sz="3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44" y="1853248"/>
            <a:ext cx="8946541" cy="43140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Seven clinics in Fall 2021:</a:t>
            </a:r>
          </a:p>
          <a:p>
            <a:pPr lvl="1"/>
            <a:r>
              <a:rPr lang="en-US" dirty="0"/>
              <a:t>Access to Justice Clinic (Sheller Center)</a:t>
            </a:r>
          </a:p>
          <a:p>
            <a:pPr lvl="1"/>
            <a:r>
              <a:rPr lang="en-US" dirty="0"/>
              <a:t>Community Lawyering Clinic (Temple Legal Aid)</a:t>
            </a:r>
          </a:p>
          <a:p>
            <a:pPr lvl="1"/>
            <a:r>
              <a:rPr lang="en-US" dirty="0"/>
              <a:t>Family Law Litigation Clinic (Temple Legal Aid)</a:t>
            </a:r>
          </a:p>
          <a:p>
            <a:pPr lvl="1"/>
            <a:r>
              <a:rPr lang="en-US" dirty="0"/>
              <a:t>Federal Appellate Litigation Clinic</a:t>
            </a:r>
          </a:p>
          <a:p>
            <a:pPr lvl="1"/>
            <a:r>
              <a:rPr lang="en-US" dirty="0"/>
              <a:t>Low Income Taxpayer Clinic (LITC)</a:t>
            </a:r>
          </a:p>
          <a:p>
            <a:pPr lvl="1"/>
            <a:r>
              <a:rPr lang="en-US" dirty="0"/>
              <a:t>Social Justice Lawyering Clinic (Sheller Center)</a:t>
            </a:r>
          </a:p>
          <a:p>
            <a:pPr lvl="1"/>
            <a:r>
              <a:rPr lang="en-US" dirty="0"/>
              <a:t>Systemic Justice Clinic (Sheller Center)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Offered other semesters:  Elderly Law Clinic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14232" y="2445193"/>
            <a:ext cx="3761117" cy="2559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All clinics at Temple serve underserved clients or communities</a:t>
            </a:r>
            <a:endParaRPr lang="en-US" sz="22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25009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rgbClr val="EBEBEB"/>
                </a:solidFill>
              </a:rPr>
              <a:t>How are the clinics different?</a:t>
            </a:r>
            <a:endParaRPr lang="en-US" sz="3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38608" y="2190209"/>
            <a:ext cx="5877352" cy="2383507"/>
          </a:xfrm>
        </p:spPr>
        <p:txBody>
          <a:bodyPr>
            <a:noAutofit/>
          </a:bodyPr>
          <a:lstStyle/>
          <a:p>
            <a:r>
              <a:rPr lang="en-US" sz="2200" dirty="0"/>
              <a:t>Credits</a:t>
            </a:r>
          </a:p>
          <a:p>
            <a:r>
              <a:rPr lang="en-US" sz="2200" dirty="0"/>
              <a:t>Grading</a:t>
            </a:r>
          </a:p>
          <a:p>
            <a:r>
              <a:rPr lang="en-US" sz="2200" dirty="0"/>
              <a:t>Certification requirements or other prerequisites</a:t>
            </a:r>
          </a:p>
          <a:p>
            <a:r>
              <a:rPr lang="en-US" sz="2200" dirty="0"/>
              <a:t>Offered only in the fall or spring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48917" y="2082895"/>
            <a:ext cx="2965522" cy="240618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Go to Temple’s 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In-House Clinics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/>
                </a:solidFill>
              </a:rPr>
              <a:t>to learn more about the differences between clinics.</a:t>
            </a:r>
          </a:p>
        </p:txBody>
      </p:sp>
    </p:spTree>
    <p:extLst>
      <p:ext uri="{BB962C8B-B14F-4D97-AF65-F5344CB8AC3E}">
        <p14:creationId xmlns:p14="http://schemas.microsoft.com/office/powerpoint/2010/main" val="28941358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apply for the fall?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9917" y="1586429"/>
            <a:ext cx="4518555" cy="4669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DEADLINE: March 17, 2021 at 5 pm</a:t>
            </a:r>
          </a:p>
          <a:p>
            <a:r>
              <a:rPr lang="en-US" sz="2000" dirty="0"/>
              <a:t>Fill out an </a:t>
            </a:r>
            <a:r>
              <a:rPr lang="en-US" sz="2000" dirty="0">
                <a:hlinkClick r:id="rId3"/>
              </a:rPr>
              <a:t>application</a:t>
            </a:r>
            <a:r>
              <a:rPr lang="en-US" sz="2000" dirty="0"/>
              <a:t>.</a:t>
            </a:r>
          </a:p>
          <a:p>
            <a:r>
              <a:rPr lang="en-US" sz="2000" dirty="0"/>
              <a:t>Submit by the deadline.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NOTIFICATION: March 24, 2021</a:t>
            </a:r>
          </a:p>
          <a:p>
            <a:r>
              <a:rPr lang="en-US" sz="2000" dirty="0"/>
              <a:t>Students will be notified about acceptances.</a:t>
            </a:r>
          </a:p>
          <a:p>
            <a:r>
              <a:rPr lang="en-US" sz="2000" dirty="0"/>
              <a:t>Some clinics may notify students that they are on a wait list.</a:t>
            </a:r>
          </a:p>
          <a:p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27613" y="1586429"/>
            <a:ext cx="4899499" cy="51338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DEADLINE FOR STUDENTS TO CONFIRM: March 29, 2021</a:t>
            </a:r>
          </a:p>
          <a:p>
            <a:r>
              <a:rPr lang="en-US" sz="2000" dirty="0"/>
              <a:t>Students will accept/decline clinic spots.</a:t>
            </a:r>
          </a:p>
          <a:p>
            <a:r>
              <a:rPr lang="en-US" sz="2000" dirty="0"/>
              <a:t>The student will be directly registered for the clinic by the registrar.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0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more information?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6111" y="1197864"/>
            <a:ext cx="9914094" cy="534790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Contact the </a:t>
            </a:r>
            <a:r>
              <a:rPr lang="en-US" dirty="0"/>
              <a:t>professor directing the clinic: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Talk to students who have taken the clinic</a:t>
            </a:r>
          </a:p>
          <a:p>
            <a:r>
              <a:rPr lang="en-US" dirty="0"/>
              <a:t>Read more about the clinics on Temple’s </a:t>
            </a:r>
            <a:r>
              <a:rPr lang="en-US" dirty="0">
                <a:hlinkClick r:id="rId3"/>
              </a:rPr>
              <a:t>In-House Clinics</a:t>
            </a:r>
            <a:r>
              <a:rPr lang="en-US" dirty="0"/>
              <a:t> Page</a:t>
            </a:r>
          </a:p>
          <a:p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20762"/>
              </p:ext>
            </p:extLst>
          </p:nvPr>
        </p:nvGraphicFramePr>
        <p:xfrm>
          <a:off x="1235947" y="1642936"/>
          <a:ext cx="9324258" cy="380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018">
                <a:tc>
                  <a:txBody>
                    <a:bodyPr/>
                    <a:lstStyle/>
                    <a:p>
                      <a:r>
                        <a:rPr lang="en-US" dirty="0"/>
                        <a:t>Clinic</a:t>
                      </a: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Professor</a:t>
                      </a: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69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Access to Justice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Rieser,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hlinkClick r:id="rId4"/>
                        </a:rPr>
                        <a:t>lrieser@temple.edu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5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Community Lawyering</a:t>
                      </a: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Spencer Rand,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hlinkClick r:id="rId5"/>
                        </a:rPr>
                        <a:t>spencer.rand@temple.edu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Elderly Law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Debby Kroll,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dkroll@temple.edu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65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Family Law Litigation</a:t>
                      </a: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Sarah Katz,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u="none" baseline="0" dirty="0">
                          <a:solidFill>
                            <a:schemeClr val="tx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sarah.katz@temple.edu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6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Federal Appellate Litigation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baseline="0" dirty="0">
                          <a:solidFill>
                            <a:schemeClr val="tx1"/>
                          </a:solidFill>
                        </a:rPr>
                        <a:t>Mary Levy, </a:t>
                      </a:r>
                      <a:r>
                        <a:rPr lang="en-US" u="none" baseline="0" dirty="0">
                          <a:solidFill>
                            <a:schemeClr val="tx1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mary.levy@temple.edu</a:t>
                      </a:r>
                      <a:endParaRPr lang="en-US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6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 Income Taxpayer Clinic</a:t>
                      </a: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Matthew T. James, </a:t>
                      </a:r>
                      <a:r>
                        <a:rPr lang="en-US" u="none" dirty="0">
                          <a:solidFill>
                            <a:schemeClr val="tx1"/>
                          </a:solidFill>
                          <a:hlinkClick r:id="rId9"/>
                        </a:rPr>
                        <a:t>mtj@temple.edu</a:t>
                      </a:r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65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Social Justice Lawyering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Jennifer Lee, </a:t>
                      </a:r>
                      <a:r>
                        <a:rPr lang="en-US" b="0" u="none" dirty="0">
                          <a:solidFill>
                            <a:schemeClr val="tx1"/>
                          </a:solidFill>
                          <a:hlinkClick r:id="rId10"/>
                        </a:rPr>
                        <a:t>jenniferjlee@temple.edu</a:t>
                      </a:r>
                      <a:r>
                        <a:rPr lang="en-US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65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Systemic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Justice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Shanda</a:t>
                      </a:r>
                      <a:r>
                        <a:rPr lang="en-US" u="none" baseline="0" dirty="0">
                          <a:solidFill>
                            <a:schemeClr val="tx1"/>
                          </a:solidFill>
                        </a:rPr>
                        <a:t> Sibley, </a:t>
                      </a:r>
                      <a:r>
                        <a:rPr lang="en-US" u="none" baseline="0" dirty="0">
                          <a:solidFill>
                            <a:schemeClr val="tx1"/>
                          </a:solidFill>
                          <a:hlinkClick r:id="rId11"/>
                        </a:rPr>
                        <a:t>shanda.sibley@temple.edu</a:t>
                      </a:r>
                      <a:r>
                        <a:rPr lang="en-US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2385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9474</TotalTime>
  <Words>491</Words>
  <Application>Microsoft Macintosh PowerPoint</Application>
  <PresentationFormat>Widescreen</PresentationFormat>
  <Paragraphs>86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 In-House Clinics Temple Law School  Fall Semester 2021</vt:lpstr>
      <vt:lpstr>What are the in-house clinics?</vt:lpstr>
      <vt:lpstr>What kind of work do students do?</vt:lpstr>
      <vt:lpstr>What happens in the seminar?</vt:lpstr>
      <vt:lpstr>How does supervision work?</vt:lpstr>
      <vt:lpstr>How many clinics in the spring?</vt:lpstr>
      <vt:lpstr>How are the clinics different?</vt:lpstr>
      <vt:lpstr>How do I apply for the fall?</vt:lpstr>
      <vt:lpstr>How do I get more information?</vt:lpstr>
    </vt:vector>
  </TitlesOfParts>
  <Company>University of Baltimore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for Vulnerable Immigrant Communities</dc:title>
  <dc:creator>Elizabeth Keyes</dc:creator>
  <cp:lastModifiedBy>Ed Myers</cp:lastModifiedBy>
  <cp:revision>91</cp:revision>
  <cp:lastPrinted>2017-02-27T20:21:19Z</cp:lastPrinted>
  <dcterms:created xsi:type="dcterms:W3CDTF">2017-02-27T14:14:07Z</dcterms:created>
  <dcterms:modified xsi:type="dcterms:W3CDTF">2021-03-01T15:31:18Z</dcterms:modified>
</cp:coreProperties>
</file>