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2" r:id="rId1"/>
  </p:sldMasterIdLst>
  <p:notesMasterIdLst>
    <p:notesMasterId r:id="rId12"/>
  </p:notesMasterIdLst>
  <p:handoutMasterIdLst>
    <p:handoutMasterId r:id="rId13"/>
  </p:handoutMasterIdLst>
  <p:sldIdLst>
    <p:sldId id="376" r:id="rId2"/>
    <p:sldId id="402" r:id="rId3"/>
    <p:sldId id="397" r:id="rId4"/>
    <p:sldId id="403" r:id="rId5"/>
    <p:sldId id="404" r:id="rId6"/>
    <p:sldId id="405" r:id="rId7"/>
    <p:sldId id="406" r:id="rId8"/>
    <p:sldId id="407" r:id="rId9"/>
    <p:sldId id="408" r:id="rId10"/>
    <p:sldId id="409" r:id="rId11"/>
  </p:sldIdLst>
  <p:sldSz cx="9144000" cy="6858000" type="letter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33"/>
    <a:srgbClr val="990000"/>
    <a:srgbClr val="A50021"/>
    <a:srgbClr val="000000"/>
    <a:srgbClr val="0027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09" autoAdjust="0"/>
    <p:restoredTop sz="99828" autoAdjust="0"/>
  </p:normalViewPr>
  <p:slideViewPr>
    <p:cSldViewPr>
      <p:cViewPr varScale="1">
        <p:scale>
          <a:sx n="105" d="100"/>
          <a:sy n="105" d="100"/>
        </p:scale>
        <p:origin x="1224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230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06C0B76-4C5A-4138-A846-4AB38B5E4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6850" y="8890000"/>
            <a:ext cx="398463" cy="3190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2207" tIns="45295" rIns="92207" bIns="45295" anchor="ctr">
            <a:spAutoFit/>
          </a:bodyPr>
          <a:lstStyle>
            <a:lvl1pPr defTabSz="931863">
              <a:defRPr sz="2400">
                <a:solidFill>
                  <a:schemeClr val="tx1"/>
                </a:solidFill>
                <a:latin typeface="Agency FB" panose="020B0503020202020204" pitchFamily="34" charset="0"/>
              </a:defRPr>
            </a:lvl1pPr>
            <a:lvl2pPr marL="465138" defTabSz="931863">
              <a:defRPr sz="2400">
                <a:solidFill>
                  <a:schemeClr val="tx1"/>
                </a:solidFill>
                <a:latin typeface="Agency FB" panose="020B0503020202020204" pitchFamily="34" charset="0"/>
              </a:defRPr>
            </a:lvl2pPr>
            <a:lvl3pPr marL="931863" defTabSz="931863">
              <a:defRPr sz="2400">
                <a:solidFill>
                  <a:schemeClr val="tx1"/>
                </a:solidFill>
                <a:latin typeface="Agency FB" panose="020B0503020202020204" pitchFamily="34" charset="0"/>
              </a:defRPr>
            </a:lvl3pPr>
            <a:lvl4pPr marL="1397000" defTabSz="931863">
              <a:defRPr sz="2400">
                <a:solidFill>
                  <a:schemeClr val="tx1"/>
                </a:solidFill>
                <a:latin typeface="Agency FB" panose="020B0503020202020204" pitchFamily="34" charset="0"/>
              </a:defRPr>
            </a:lvl4pPr>
            <a:lvl5pPr marL="1863725" defTabSz="931863">
              <a:defRPr sz="2400">
                <a:solidFill>
                  <a:schemeClr val="tx1"/>
                </a:solidFill>
                <a:latin typeface="Agency FB" panose="020B0503020202020204" pitchFamily="34" charset="0"/>
              </a:defRPr>
            </a:lvl5pPr>
            <a:lvl6pPr marL="23209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ency FB" panose="020B0503020202020204" pitchFamily="34" charset="0"/>
              </a:defRPr>
            </a:lvl6pPr>
            <a:lvl7pPr marL="27781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ency FB" panose="020B0503020202020204" pitchFamily="34" charset="0"/>
              </a:defRPr>
            </a:lvl7pPr>
            <a:lvl8pPr marL="32353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ency FB" panose="020B0503020202020204" pitchFamily="34" charset="0"/>
              </a:defRPr>
            </a:lvl8pPr>
            <a:lvl9pPr marL="36925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ency FB" panose="020B0503020202020204" pitchFamily="34" charset="0"/>
              </a:defRPr>
            </a:lvl9pPr>
          </a:lstStyle>
          <a:p>
            <a:pPr algn="r">
              <a:defRPr/>
            </a:pPr>
            <a:fld id="{D5A25BC1-74B7-4B5C-8E99-29B5AE75238A}" type="slidenum">
              <a:rPr lang="en-US" altLang="en-US" sz="1400" smtClean="0">
                <a:latin typeface="Arial" panose="020B0604020202020204" pitchFamily="34" charset="0"/>
              </a:rPr>
              <a:pPr algn="r">
                <a:defRPr/>
              </a:pPr>
              <a:t>‹#›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EB210DB-D7B4-4182-8757-A22FB2915F9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207" tIns="45295" rIns="92207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56C0731-F192-4FAA-909F-0B12C5F6D670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ADD6601-0639-4CD7-BC1E-873FE7D2D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0500" y="8896350"/>
            <a:ext cx="404813" cy="3063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2207" tIns="45295" rIns="92207" bIns="45295" anchor="ctr">
            <a:spAutoFit/>
          </a:bodyPr>
          <a:lstStyle>
            <a:lvl1pPr defTabSz="931863">
              <a:defRPr sz="2400">
                <a:solidFill>
                  <a:schemeClr val="tx1"/>
                </a:solidFill>
                <a:latin typeface="Agency FB" panose="020B0503020202020204" pitchFamily="34" charset="0"/>
              </a:defRPr>
            </a:lvl1pPr>
            <a:lvl2pPr marL="465138" defTabSz="931863">
              <a:defRPr sz="2400">
                <a:solidFill>
                  <a:schemeClr val="tx1"/>
                </a:solidFill>
                <a:latin typeface="Agency FB" panose="020B0503020202020204" pitchFamily="34" charset="0"/>
              </a:defRPr>
            </a:lvl2pPr>
            <a:lvl3pPr marL="931863" defTabSz="931863">
              <a:defRPr sz="2400">
                <a:solidFill>
                  <a:schemeClr val="tx1"/>
                </a:solidFill>
                <a:latin typeface="Agency FB" panose="020B0503020202020204" pitchFamily="34" charset="0"/>
              </a:defRPr>
            </a:lvl3pPr>
            <a:lvl4pPr marL="1397000" defTabSz="931863">
              <a:defRPr sz="2400">
                <a:solidFill>
                  <a:schemeClr val="tx1"/>
                </a:solidFill>
                <a:latin typeface="Agency FB" panose="020B0503020202020204" pitchFamily="34" charset="0"/>
              </a:defRPr>
            </a:lvl4pPr>
            <a:lvl5pPr marL="1863725" defTabSz="931863">
              <a:defRPr sz="2400">
                <a:solidFill>
                  <a:schemeClr val="tx1"/>
                </a:solidFill>
                <a:latin typeface="Agency FB" panose="020B0503020202020204" pitchFamily="34" charset="0"/>
              </a:defRPr>
            </a:lvl5pPr>
            <a:lvl6pPr marL="23209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ency FB" panose="020B0503020202020204" pitchFamily="34" charset="0"/>
              </a:defRPr>
            </a:lvl6pPr>
            <a:lvl7pPr marL="27781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ency FB" panose="020B0503020202020204" pitchFamily="34" charset="0"/>
              </a:defRPr>
            </a:lvl7pPr>
            <a:lvl8pPr marL="32353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ency FB" panose="020B0503020202020204" pitchFamily="34" charset="0"/>
              </a:defRPr>
            </a:lvl8pPr>
            <a:lvl9pPr marL="369252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ency FB" panose="020B0503020202020204" pitchFamily="34" charset="0"/>
              </a:defRPr>
            </a:lvl9pPr>
          </a:lstStyle>
          <a:p>
            <a:pPr algn="r">
              <a:defRPr/>
            </a:pPr>
            <a:fld id="{BD61CB1B-F10F-4C55-9683-45E1D19928BF}" type="slidenum">
              <a:rPr lang="en-US" altLang="en-US" sz="1400" smtClean="0">
                <a:latin typeface="Arial" panose="020B0604020202020204" pitchFamily="34" charset="0"/>
              </a:rPr>
              <a:pPr algn="r">
                <a:defRPr/>
              </a:pPr>
              <a:t>‹#›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7644F8B-3AEF-4A36-B4F0-3ACD71DD62D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7B6F36F-6561-4560-BD00-82CD382717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973EA63-A298-422F-A2BE-E36E5488B67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67A610F-E4B3-4175-820A-73614072FF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A8D8A6E-87CB-412A-8403-380283D1B39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BE9296A-C4B6-4F5D-A935-A7B2DF092B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F236B72-7FE2-4B01-9ACF-42BBFA3D2E8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67F1063-FAA7-4FFC-A9D5-362E422CAD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709037A-6E1C-47D0-9FAF-95D3F68E697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9C4E9FB-E39D-4A97-B91E-8411B19BDC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3456AF2-9C53-4825-9385-E0FB8B07174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88F20E1-70B1-4130-AFEF-CD88018CE6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1BFCD2D-E9CA-4215-B110-624E2887C2A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E5E85C7-A73C-4CFE-94BE-EB1E8D258B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86C901E-263F-40F8-B5BC-B53029F0713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9980FA3-D7D6-4F51-B14A-B6776E0265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4D005D6-E79B-4B26-BC4D-AB1A2B0AEF2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A5026EF-EDDA-4D95-8BC5-8EF2B8FB42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807EAE9-6334-4DF1-8961-CEFC0ECDFEF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F0C734A-C893-4758-88F8-436478AC19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4077C57-3028-41CB-BC4F-370918E6E44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2FA7B8D3-5F9C-48AC-8EBB-66D0038BF19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ECD2C515-B1AB-452A-8383-6ECA2D3438D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2256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225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A743B7-C7BF-4405-9470-F85FAFC0955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D1C333-B9EE-4726-AEAB-268E47B4C5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836A8F-106D-4C93-82AA-96E0C66F37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665F55-7F82-4AFD-886E-C0C6551B2C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8853092"/>
      </p:ext>
    </p:extLst>
  </p:cSld>
  <p:clrMapOvr>
    <a:masterClrMapping/>
  </p:clrMapOvr>
  <p:transition spd="slow"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05D8E84D-4AFC-40B5-B79C-AE9BDFED68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038B409-DF7C-48C0-B421-EBDE19CFB0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0C530B9-CB8D-4388-8F56-85FF312A55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A4002-EAF0-495F-B6B5-80FE05E6E1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427318"/>
      </p:ext>
    </p:extLst>
  </p:cSld>
  <p:clrMapOvr>
    <a:masterClrMapping/>
  </p:clrMapOvr>
  <p:transition spd="slow"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FFAAAEFD-C9E9-436E-840D-E00CC34A35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5C886FC-AC7C-466E-9125-0DF030FF26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3CF47F9-CF97-457E-A58D-1EE784CE31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5CABB-F291-4AFE-8BB5-9D32B91596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057822"/>
      </p:ext>
    </p:extLst>
  </p:cSld>
  <p:clrMapOvr>
    <a:masterClrMapping/>
  </p:clrMapOvr>
  <p:transition spd="slow"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524EC3D-92B5-4D35-AE01-B00DFDBF0D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579429C-499B-461A-B3CE-A76A09FD3B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8D8C304-13D5-4F63-A95C-856229BE37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A0C66-0E4E-407B-9FB0-B21356A725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871191"/>
      </p:ext>
    </p:extLst>
  </p:cSld>
  <p:clrMapOvr>
    <a:masterClrMapping/>
  </p:clrMapOvr>
  <p:transition spd="slow"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A9182386-1CC0-4D45-B3A5-A63AB0B972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B6574A3-7FF3-4AD3-A15C-A37F6862BE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784A774E-797F-4DED-A605-657610BE38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EE2BB-9810-4BA7-9F7D-DEDB2C3293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67877"/>
      </p:ext>
    </p:extLst>
  </p:cSld>
  <p:clrMapOvr>
    <a:masterClrMapping/>
  </p:clrMapOvr>
  <p:transition spd="slow"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74FE6A4-AC45-46DD-B5BF-D445B0709F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F5D983C-1334-4199-9B21-826D3DAF7D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1443D79-B560-4D83-87D1-2AB9427AF7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4A719-6CD0-4AA9-8F24-6B67B57315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0254707"/>
      </p:ext>
    </p:extLst>
  </p:cSld>
  <p:clrMapOvr>
    <a:masterClrMapping/>
  </p:clrMapOvr>
  <p:transition spd="slow"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FC67A98-358E-4DAE-AFC6-29061E34D9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FFBD3D25-CB30-4C7E-9CE9-22E968A6A9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913435D3-3CE0-4DA7-AC3D-73117DE3BA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CA759-560B-4419-8B7D-86E7BF71DF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250324"/>
      </p:ext>
    </p:extLst>
  </p:cSld>
  <p:clrMapOvr>
    <a:masterClrMapping/>
  </p:clrMapOvr>
  <p:transition spd="slow"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E5CAC62C-B30D-4BFA-8D4F-6B8A0F8AF3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508E72E0-3EF3-4D1C-8C31-BAF399A0AB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155278B-BCAB-46A9-BCD4-348CC436FA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2FB3E-7606-4287-BB34-5C9A4E3711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011952"/>
      </p:ext>
    </p:extLst>
  </p:cSld>
  <p:clrMapOvr>
    <a:masterClrMapping/>
  </p:clrMapOvr>
  <p:transition spd="slow"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6F235053-BF04-47B9-B996-F20A0EFB85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5CA21E8A-C6FF-4860-9AFD-40E0362813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344A071-1C72-42DD-8600-D1451155EE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641B0-FD06-4BB4-8EB8-630B5C3D43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87075"/>
      </p:ext>
    </p:extLst>
  </p:cSld>
  <p:clrMapOvr>
    <a:masterClrMapping/>
  </p:clrMapOvr>
  <p:transition spd="slow"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93B227A-442F-4994-8C6F-11BAEC6F8A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63BD47B-DF7B-4798-B447-F1F6147574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4254E042-435D-4F20-A239-E0774199D2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164F2-3466-4F2F-AFE7-204D81068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989484"/>
      </p:ext>
    </p:extLst>
  </p:cSld>
  <p:clrMapOvr>
    <a:masterClrMapping/>
  </p:clrMapOvr>
  <p:transition spd="slow"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D125DB1-3B50-4938-9ECD-BEA92BE194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ACBB4BA-6EF1-44DA-A555-97D5477986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11CCD12-3129-4DAE-B9B3-AFEC4F5BA1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382A7-087C-40B5-8AE8-814AEC1F67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500956"/>
      </p:ext>
    </p:extLst>
  </p:cSld>
  <p:clrMapOvr>
    <a:masterClrMapping/>
  </p:clrMapOvr>
  <p:transition spd="slow"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937564BB-50D9-4E66-9501-8D462CDC319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21539" name="Freeform 3">
              <a:extLst>
                <a:ext uri="{FF2B5EF4-FFF2-40B4-BE49-F238E27FC236}">
                  <a16:creationId xmlns:a16="http://schemas.microsoft.com/office/drawing/2014/main" id="{2FA08125-9A0B-49DC-B357-8A77EACB8AB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01497E3D-8CBE-47F5-91BD-631B8AF31D4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21541" name="Rectangle 5">
            <a:extLst>
              <a:ext uri="{FF2B5EF4-FFF2-40B4-BE49-F238E27FC236}">
                <a16:creationId xmlns:a16="http://schemas.microsoft.com/office/drawing/2014/main" id="{F0307424-FC90-420A-878B-0F36751660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1542" name="Rectangle 6">
            <a:extLst>
              <a:ext uri="{FF2B5EF4-FFF2-40B4-BE49-F238E27FC236}">
                <a16:creationId xmlns:a16="http://schemas.microsoft.com/office/drawing/2014/main" id="{214CB6E6-A825-402E-B83C-C63033020C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1543" name="Rectangle 7">
            <a:extLst>
              <a:ext uri="{FF2B5EF4-FFF2-40B4-BE49-F238E27FC236}">
                <a16:creationId xmlns:a16="http://schemas.microsoft.com/office/drawing/2014/main" id="{DA580EA7-68CE-4066-9E03-808B91F3B8A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1544" name="Rectangle 8">
            <a:extLst>
              <a:ext uri="{FF2B5EF4-FFF2-40B4-BE49-F238E27FC236}">
                <a16:creationId xmlns:a16="http://schemas.microsoft.com/office/drawing/2014/main" id="{158D25DE-D6F8-4FDF-AA45-54DBDB654E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1545" name="Rectangle 9">
            <a:extLst>
              <a:ext uri="{FF2B5EF4-FFF2-40B4-BE49-F238E27FC236}">
                <a16:creationId xmlns:a16="http://schemas.microsoft.com/office/drawing/2014/main" id="{4A7AF0AE-0CFD-4343-A9B4-CD7B8B1D99C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AB370D0-FB23-4CB3-AC19-14135B04F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spd="slow" advClick="0" advTm="1000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5CEF1A5E-907B-4B9E-AD85-4D38D7F5A9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BB981-00EC-4A34-A9EB-75D6CB0B02E8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160770" name="Rectangle 2">
            <a:extLst>
              <a:ext uri="{FF2B5EF4-FFF2-40B4-BE49-F238E27FC236}">
                <a16:creationId xmlns:a16="http://schemas.microsoft.com/office/drawing/2014/main" id="{CFFA523B-DBF3-4484-BA89-AC200C31BE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905000"/>
            <a:ext cx="8610600" cy="2590800"/>
          </a:xfrm>
        </p:spPr>
        <p:txBody>
          <a:bodyPr lIns="90488" tIns="44450" rIns="90488" bIns="44450" anchor="ctr" anchorCtr="0"/>
          <a:lstStyle/>
          <a:p>
            <a:pPr eaLnBrk="1" hangingPunct="1">
              <a:defRPr/>
            </a:pPr>
            <a:r>
              <a:rPr lang="en-US" altLang="en-US" sz="6000" b="1" dirty="0"/>
              <a:t>CROSS EXAMINATION</a:t>
            </a:r>
            <a:br>
              <a:rPr lang="en-US" altLang="en-US" sz="6000" b="1" dirty="0"/>
            </a:br>
            <a:br>
              <a:rPr lang="en-US" altLang="en-US" sz="6000" dirty="0"/>
            </a:br>
            <a:endParaRPr lang="en-US" altLang="en-US" sz="3200" dirty="0"/>
          </a:p>
        </p:txBody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C2B8C0A9-DD01-4E0D-994E-FD1B751F0E8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746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altLang="en-US" sz="800"/>
          </a:p>
        </p:txBody>
      </p:sp>
    </p:spTree>
  </p:cSld>
  <p:clrMapOvr>
    <a:masterClrMapping/>
  </p:clrMapOvr>
  <p:transition spd="slow" advClick="0" advTm="10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C1126EEA-2A4C-4F9A-8C81-649EBA841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29885-9DA8-4CB5-882A-D0FBC8C4725C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359426" name="Rectangle 2">
            <a:extLst>
              <a:ext uri="{FF2B5EF4-FFF2-40B4-BE49-F238E27FC236}">
                <a16:creationId xmlns:a16="http://schemas.microsoft.com/office/drawing/2014/main" id="{AD3BEAF4-BB43-4E99-AC28-F73879419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609600"/>
            <a:ext cx="8610600" cy="553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/>
              <a:t>6.    </a:t>
            </a:r>
            <a:r>
              <a:rPr lang="en-US" altLang="en-US" sz="2800" b="1"/>
              <a:t>“Do you understand the difference 		between a question which asks you 		whether you went and why you did 		so?” </a:t>
            </a:r>
          </a:p>
          <a:p>
            <a:pPr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/>
              <a:t>7.    “May I bring you back to my question?  You 	left, didn’t you?</a:t>
            </a:r>
          </a:p>
          <a:p>
            <a:pPr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/>
              <a:t>8. 	“The question I asked you, ‘Did you leave 	may be answered, “Yes I did or No I did not.”  	Now, did you leave?</a:t>
            </a:r>
          </a:p>
          <a:p>
            <a:pPr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/>
              <a:t>9.	Reach for the Deposition (color coded)</a:t>
            </a:r>
          </a:p>
          <a:p>
            <a:pPr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/>
              <a:t>10.	 (Don’t) Ask The Judge for Help</a:t>
            </a:r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59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59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59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59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59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5A5CC62-3DC4-42B4-86B9-A9161232D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FE3E44-B4B1-4DC4-BC36-6F17D30B018C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22210" name="Rectangle 2">
            <a:extLst>
              <a:ext uri="{FF2B5EF4-FFF2-40B4-BE49-F238E27FC236}">
                <a16:creationId xmlns:a16="http://schemas.microsoft.com/office/drawing/2014/main" id="{1BB10D4F-DB09-4D7F-B0C2-D21FC3851C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1338" y="425450"/>
            <a:ext cx="8145462" cy="992188"/>
          </a:xfrm>
        </p:spPr>
        <p:txBody>
          <a:bodyPr lIns="90488" tIns="44450" rIns="90488" bIns="44450" anchor="b"/>
          <a:lstStyle/>
          <a:p>
            <a:pPr eaLnBrk="1" hangingPunct="1">
              <a:defRPr/>
            </a:pPr>
            <a:r>
              <a:rPr lang="en-US" altLang="en-US" sz="3600" b="1">
                <a:latin typeface="Agency FB" panose="020B0503020202020204" pitchFamily="34" charset="0"/>
              </a:rPr>
              <a:t>Cross-Exam Primer - Structure</a:t>
            </a:r>
            <a:endParaRPr lang="en-US" altLang="en-US" sz="3600">
              <a:latin typeface="Agency FB" panose="020B0503020202020204" pitchFamily="34" charset="0"/>
            </a:endParaRPr>
          </a:p>
        </p:txBody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id="{59D5156D-75D6-4A47-A92E-E8CCCDCB7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466013" cy="4876800"/>
          </a:xfrm>
        </p:spPr>
        <p:txBody>
          <a:bodyPr lIns="90488" tIns="44450" rIns="90488" bIns="44450"/>
          <a:lstStyle/>
          <a:p>
            <a:pPr eaLnBrk="1" hangingPunct="1">
              <a:spcBef>
                <a:spcPct val="0"/>
              </a:spcBef>
              <a:defRPr/>
            </a:pPr>
            <a:r>
              <a:rPr lang="en-US" altLang="en-US" sz="2800"/>
              <a:t>Use A Topical or Thematic Structure.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2800"/>
              <a:t>What part of the direct must I challenge?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2800"/>
              <a:t>What new points must I make?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2800"/>
              <a:t>What do I need for my closing argument?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2800"/>
              <a:t>Organize &amp; Sort Facts.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2800"/>
              <a:t>Why Ask This Witness This Question?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2800"/>
              <a:t>Stop When You Have Made Your Point.</a:t>
            </a:r>
          </a:p>
        </p:txBody>
      </p:sp>
    </p:spTree>
  </p:cSld>
  <p:clrMapOvr>
    <a:masterClrMapping/>
  </p:clrMapOvr>
  <p:transition spd="slow" advClick="0" advTm="1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AF125F-FB80-45AC-B220-12B4D660B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AE68CE-DED2-444D-A675-B3A22185FA89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17090" name="Rectangle 2">
            <a:extLst>
              <a:ext uri="{FF2B5EF4-FFF2-40B4-BE49-F238E27FC236}">
                <a16:creationId xmlns:a16="http://schemas.microsoft.com/office/drawing/2014/main" id="{66F019C9-4032-4279-9C36-E212192CA0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82000" cy="838200"/>
          </a:xfrm>
        </p:spPr>
        <p:txBody>
          <a:bodyPr lIns="90488" tIns="44450" rIns="90488" bIns="44450" anchor="b"/>
          <a:lstStyle/>
          <a:p>
            <a:pPr eaLnBrk="1" hangingPunct="1">
              <a:defRPr/>
            </a:pPr>
            <a:r>
              <a:rPr lang="en-US" altLang="en-US" sz="3200" b="1">
                <a:latin typeface="Agency FB" panose="020B0503020202020204" pitchFamily="34" charset="0"/>
              </a:rPr>
              <a:t>The Tools For Cross-Examination</a:t>
            </a:r>
            <a:endParaRPr lang="en-US" altLang="en-US" sz="3200">
              <a:latin typeface="Agency FB" panose="020B0503020202020204" pitchFamily="34" charset="0"/>
            </a:endParaRPr>
          </a:p>
        </p:txBody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3CF94063-381D-4E82-9E88-57E0633185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01000" cy="51054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spcBef>
                <a:spcPct val="35000"/>
              </a:spcBef>
              <a:defRPr/>
            </a:pPr>
            <a:r>
              <a:rPr lang="en-US" altLang="en-US"/>
              <a:t>Case Theory</a:t>
            </a:r>
          </a:p>
          <a:p>
            <a:pPr eaLnBrk="1" hangingPunct="1">
              <a:lnSpc>
                <a:spcPct val="90000"/>
              </a:lnSpc>
              <a:spcBef>
                <a:spcPct val="35000"/>
              </a:spcBef>
              <a:defRPr/>
            </a:pPr>
            <a:r>
              <a:rPr lang="en-US" altLang="en-US"/>
              <a:t>Thematic Organization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altLang="en-US"/>
              <a:t>Issue Placement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altLang="en-US"/>
              <a:t>Witness’s Personality &amp; Motive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altLang="en-US"/>
              <a:t>Impeachment Material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altLang="en-US"/>
              <a:t>Witness Control Techniques</a:t>
            </a:r>
          </a:p>
          <a:p>
            <a:pPr eaLnBrk="1" hangingPunct="1">
              <a:lnSpc>
                <a:spcPct val="90000"/>
              </a:lnSpc>
              <a:spcBef>
                <a:spcPct val="35000"/>
              </a:spcBef>
              <a:defRPr/>
            </a:pPr>
            <a:r>
              <a:rPr lang="en-US" altLang="en-US"/>
              <a:t>The Facts: *Good *Neutral *Bad *Ugly 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altLang="en-US"/>
              <a:t>Rules of Evidence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altLang="en-US"/>
              <a:t>Closing Argument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defRPr/>
            </a:pPr>
            <a:endParaRPr lang="en-US" altLang="en-US"/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defRPr/>
            </a:pPr>
            <a:endParaRPr lang="en-US" altLang="en-US"/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defRPr/>
            </a:pPr>
            <a:endParaRPr lang="en-US" altLang="en-US"/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 typeface="Wingdings" panose="05000000000000000000" pitchFamily="2" charset="2"/>
              <a:buNone/>
              <a:defRPr/>
            </a:pPr>
            <a:endParaRPr lang="en-US" altLang="en-US"/>
          </a:p>
        </p:txBody>
      </p:sp>
    </p:spTree>
  </p:cSld>
  <p:clrMapOvr>
    <a:masterClrMapping/>
  </p:clrMapOvr>
  <p:transition spd="slow" advClick="0" advTm="1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44A18C-C8BF-4261-B670-922D0B049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79009B-E127-4356-88AF-6DB021994DEF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34850" name="Rectangle 2">
            <a:extLst>
              <a:ext uri="{FF2B5EF4-FFF2-40B4-BE49-F238E27FC236}">
                <a16:creationId xmlns:a16="http://schemas.microsoft.com/office/drawing/2014/main" id="{1FF82495-0CDD-4E4F-9833-C272520EF0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82000" cy="1143000"/>
          </a:xfrm>
        </p:spPr>
        <p:txBody>
          <a:bodyPr lIns="90488" tIns="44450" rIns="90488" bIns="44450" anchor="b"/>
          <a:lstStyle/>
          <a:p>
            <a:pPr eaLnBrk="1" hangingPunct="1">
              <a:defRPr/>
            </a:pPr>
            <a:r>
              <a:rPr lang="en-US" altLang="en-US" sz="4000" b="1" i="1">
                <a:latin typeface="Franklin Gothic Medium" panose="020B0603020102020204" pitchFamily="34" charset="0"/>
              </a:rPr>
              <a:t>THE WORLD OF FACTS</a:t>
            </a:r>
            <a:br>
              <a:rPr lang="en-US" altLang="en-US" b="1" i="1">
                <a:latin typeface="Franklin Gothic Medium" panose="020B0603020102020204" pitchFamily="34" charset="0"/>
              </a:rPr>
            </a:br>
            <a:r>
              <a:rPr lang="en-US" altLang="en-US" sz="3600" b="1" i="1">
                <a:latin typeface="Franklin Gothic Medium" panose="020B0603020102020204" pitchFamily="34" charset="0"/>
              </a:rPr>
              <a:t>Good, Neutral, Bad &amp; Ugly</a:t>
            </a:r>
            <a:endParaRPr lang="en-US" altLang="en-US" sz="3600" i="1">
              <a:latin typeface="Franklin Gothic Medium" panose="020B0603020102020204" pitchFamily="34" charset="0"/>
            </a:endParaRPr>
          </a:p>
        </p:txBody>
      </p:sp>
      <p:sp>
        <p:nvSpPr>
          <p:cNvPr id="334851" name="Rectangle 3">
            <a:extLst>
              <a:ext uri="{FF2B5EF4-FFF2-40B4-BE49-F238E27FC236}">
                <a16:creationId xmlns:a16="http://schemas.microsoft.com/office/drawing/2014/main" id="{32D508F3-588C-4582-B1E2-BA528BA0D5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01000" cy="5334000"/>
          </a:xfrm>
        </p:spPr>
        <p:txBody>
          <a:bodyPr lIns="90488" tIns="44450" rIns="90488" bIns="44450"/>
          <a:lstStyle/>
          <a:p>
            <a:pPr algn="ctr" eaLnBrk="1" hangingPunct="1">
              <a:spcBef>
                <a:spcPct val="35000"/>
              </a:spcBef>
              <a:buFont typeface="Wingdings" panose="05000000000000000000" pitchFamily="2" charset="2"/>
              <a:buNone/>
              <a:defRPr/>
            </a:pPr>
            <a:r>
              <a:rPr lang="en-US" altLang="en-US"/>
              <a:t>   </a:t>
            </a:r>
            <a:r>
              <a:rPr lang="en-US" altLang="en-US" sz="3000"/>
              <a:t>Facts have different uses:</a:t>
            </a:r>
          </a:p>
          <a:p>
            <a:pPr eaLnBrk="1" hangingPunct="1">
              <a:spcBef>
                <a:spcPct val="35000"/>
              </a:spcBef>
              <a:defRPr/>
            </a:pPr>
            <a:r>
              <a:rPr lang="en-US" altLang="en-US"/>
              <a:t> </a:t>
            </a:r>
            <a:r>
              <a:rPr lang="en-US" altLang="en-US" sz="3000"/>
              <a:t>GOOD</a:t>
            </a:r>
          </a:p>
          <a:p>
            <a:pPr lvl="1" eaLnBrk="1" hangingPunct="1">
              <a:spcBef>
                <a:spcPct val="35000"/>
              </a:spcBef>
              <a:defRPr/>
            </a:pPr>
            <a:r>
              <a:rPr lang="en-US" altLang="en-US" sz="2000"/>
              <a:t>Helpful, Supportive, Constructive Facts</a:t>
            </a:r>
          </a:p>
          <a:p>
            <a:pPr lvl="1" eaLnBrk="1" hangingPunct="1">
              <a:spcBef>
                <a:spcPct val="35000"/>
              </a:spcBef>
              <a:defRPr/>
            </a:pPr>
            <a:r>
              <a:rPr lang="en-US" altLang="en-US" sz="2000" b="1"/>
              <a:t>Other Side Has Concealed; Witness wants to Disclose</a:t>
            </a:r>
          </a:p>
          <a:p>
            <a:pPr lvl="1" eaLnBrk="1" hangingPunct="1">
              <a:spcBef>
                <a:spcPct val="35000"/>
              </a:spcBef>
              <a:buFontTx/>
              <a:buNone/>
              <a:defRPr/>
            </a:pPr>
            <a:endParaRPr lang="en-US" altLang="en-US" sz="2000"/>
          </a:p>
          <a:p>
            <a:pPr eaLnBrk="1" hangingPunct="1">
              <a:spcBef>
                <a:spcPct val="35000"/>
              </a:spcBef>
              <a:defRPr/>
            </a:pPr>
            <a:r>
              <a:rPr lang="en-US" altLang="en-US" sz="3000"/>
              <a:t>NEUTRAL</a:t>
            </a:r>
          </a:p>
          <a:p>
            <a:pPr lvl="1" eaLnBrk="1" hangingPunct="1">
              <a:spcBef>
                <a:spcPct val="35000"/>
              </a:spcBef>
              <a:defRPr/>
            </a:pPr>
            <a:r>
              <a:rPr lang="en-US" altLang="en-US" sz="2000"/>
              <a:t>Warm up, Rhythm</a:t>
            </a:r>
          </a:p>
          <a:p>
            <a:pPr lvl="1" eaLnBrk="1" hangingPunct="1">
              <a:spcBef>
                <a:spcPct val="35000"/>
              </a:spcBef>
              <a:defRPr/>
            </a:pPr>
            <a:r>
              <a:rPr lang="en-US" altLang="en-US" sz="2000"/>
              <a:t>Uncontested Facts</a:t>
            </a:r>
          </a:p>
          <a:p>
            <a:pPr lvl="1" eaLnBrk="1" hangingPunct="1">
              <a:spcBef>
                <a:spcPct val="35000"/>
              </a:spcBef>
              <a:defRPr/>
            </a:pPr>
            <a:r>
              <a:rPr lang="en-US" altLang="en-US" sz="2000"/>
              <a:t>Use Them To Set Rules With The Witness </a:t>
            </a:r>
          </a:p>
          <a:p>
            <a:pPr lvl="1" eaLnBrk="1" hangingPunct="1">
              <a:spcBef>
                <a:spcPct val="35000"/>
              </a:spcBef>
              <a:defRPr/>
            </a:pPr>
            <a:r>
              <a:rPr lang="en-US" altLang="en-US" sz="2000"/>
              <a:t>Using Them Can Say Something About You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3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3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34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34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334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0" grpId="0"/>
      <p:bldP spid="3348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9A49709-B692-454F-B7E5-6438D1FD4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189D19-F78B-43EF-99A3-7561E9E0D251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36898" name="Rectangle 2">
            <a:extLst>
              <a:ext uri="{FF2B5EF4-FFF2-40B4-BE49-F238E27FC236}">
                <a16:creationId xmlns:a16="http://schemas.microsoft.com/office/drawing/2014/main" id="{93F4BE05-F2F6-4199-B4E1-4EE801A923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001000" cy="61722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  <a:spcBef>
                <a:spcPct val="35000"/>
              </a:spcBef>
              <a:defRPr/>
            </a:pPr>
            <a:r>
              <a:rPr lang="en-US" altLang="en-US" sz="3000"/>
              <a:t>BAD</a:t>
            </a:r>
          </a:p>
          <a:p>
            <a:pPr lvl="1" eaLnBrk="1" hangingPunct="1">
              <a:lnSpc>
                <a:spcPct val="80000"/>
              </a:lnSpc>
              <a:spcBef>
                <a:spcPct val="35000"/>
              </a:spcBef>
              <a:defRPr/>
            </a:pPr>
            <a:r>
              <a:rPr lang="en-US" altLang="en-US" sz="2000"/>
              <a:t>Facts Which Hurt The Case</a:t>
            </a:r>
          </a:p>
          <a:p>
            <a:pPr lvl="1" eaLnBrk="1" hangingPunct="1">
              <a:lnSpc>
                <a:spcPct val="80000"/>
              </a:lnSpc>
              <a:spcBef>
                <a:spcPct val="35000"/>
              </a:spcBef>
              <a:defRPr/>
            </a:pPr>
            <a:r>
              <a:rPr lang="en-US" altLang="en-US" sz="2000"/>
              <a:t>Take the “Sting” out of Opponent’s “Bite”</a:t>
            </a:r>
          </a:p>
          <a:p>
            <a:pPr lvl="1" eaLnBrk="1" hangingPunct="1">
              <a:lnSpc>
                <a:spcPct val="80000"/>
              </a:lnSpc>
              <a:spcBef>
                <a:spcPct val="35000"/>
              </a:spcBef>
              <a:defRPr/>
            </a:pPr>
            <a:r>
              <a:rPr lang="en-US" altLang="en-US" sz="2000"/>
              <a:t>Do I Develop Facts On Cross or Closing?</a:t>
            </a:r>
          </a:p>
          <a:p>
            <a:pPr lvl="1" eaLnBrk="1" hangingPunct="1">
              <a:lnSpc>
                <a:spcPct val="80000"/>
              </a:lnSpc>
              <a:spcBef>
                <a:spcPct val="35000"/>
              </a:spcBef>
              <a:defRPr/>
            </a:pPr>
            <a:r>
              <a:rPr lang="en-US" altLang="en-US" sz="2000"/>
              <a:t>Defuse Facts By Exaggeration</a:t>
            </a:r>
          </a:p>
          <a:p>
            <a:pPr lvl="1" eaLnBrk="1" hangingPunct="1">
              <a:lnSpc>
                <a:spcPct val="80000"/>
              </a:lnSpc>
              <a:spcBef>
                <a:spcPct val="35000"/>
              </a:spcBef>
              <a:defRPr/>
            </a:pPr>
            <a:r>
              <a:rPr lang="en-US" altLang="en-US" sz="2000"/>
              <a:t>Sponsorship Strategy</a:t>
            </a:r>
          </a:p>
          <a:p>
            <a:pPr lvl="1" eaLnBrk="1" hangingPunct="1">
              <a:lnSpc>
                <a:spcPct val="80000"/>
              </a:lnSpc>
              <a:spcBef>
                <a:spcPct val="35000"/>
              </a:spcBef>
              <a:defRPr/>
            </a:pPr>
            <a:endParaRPr lang="en-US" altLang="en-US" sz="2000"/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defRPr/>
            </a:pPr>
            <a:r>
              <a:rPr lang="en-US" altLang="en-US" sz="3000"/>
              <a:t>UGLY</a:t>
            </a:r>
          </a:p>
          <a:p>
            <a:pPr lvl="1" eaLnBrk="1" hangingPunct="1">
              <a:lnSpc>
                <a:spcPct val="80000"/>
              </a:lnSpc>
              <a:spcBef>
                <a:spcPct val="35000"/>
              </a:spcBef>
              <a:defRPr/>
            </a:pPr>
            <a:r>
              <a:rPr lang="en-US" altLang="en-US" sz="2000"/>
              <a:t>Facts Are Unrelated to the Case or Chronology But Damage Witness’s Credibility</a:t>
            </a:r>
          </a:p>
          <a:p>
            <a:pPr lvl="1" eaLnBrk="1" hangingPunct="1">
              <a:lnSpc>
                <a:spcPct val="80000"/>
              </a:lnSpc>
              <a:spcBef>
                <a:spcPct val="35000"/>
              </a:spcBef>
              <a:defRPr/>
            </a:pPr>
            <a:r>
              <a:rPr lang="en-US" altLang="en-US" sz="2000"/>
              <a:t>Use Them Where They Do Most Damage: First Words; Last Words; Link to Damaging Testimony</a:t>
            </a:r>
          </a:p>
          <a:p>
            <a:pPr lvl="1" eaLnBrk="1" hangingPunct="1">
              <a:lnSpc>
                <a:spcPct val="80000"/>
              </a:lnSpc>
              <a:spcBef>
                <a:spcPct val="35000"/>
              </a:spcBef>
              <a:defRPr/>
            </a:pPr>
            <a:r>
              <a:rPr lang="en-US" altLang="en-US" sz="2000"/>
              <a:t>Evidence Benchmarks	(Impeachment)</a:t>
            </a:r>
          </a:p>
          <a:p>
            <a:pPr lvl="2" eaLnBrk="1" hangingPunct="1">
              <a:lnSpc>
                <a:spcPct val="80000"/>
              </a:lnSpc>
              <a:spcBef>
                <a:spcPct val="35000"/>
              </a:spcBef>
              <a:defRPr/>
            </a:pPr>
            <a:r>
              <a:rPr lang="en-US" altLang="en-US" sz="1800"/>
              <a:t>Convicted Felon</a:t>
            </a:r>
          </a:p>
          <a:p>
            <a:pPr lvl="2" eaLnBrk="1" hangingPunct="1">
              <a:lnSpc>
                <a:spcPct val="80000"/>
              </a:lnSpc>
              <a:spcBef>
                <a:spcPct val="35000"/>
              </a:spcBef>
              <a:defRPr/>
            </a:pPr>
            <a:r>
              <a:rPr lang="en-US" altLang="en-US" sz="1800"/>
              <a:t>Were paid $250,000 by def’s co for testifying about product	</a:t>
            </a:r>
          </a:p>
          <a:p>
            <a:pPr lvl="1" eaLnBrk="1" hangingPunct="1">
              <a:lnSpc>
                <a:spcPct val="80000"/>
              </a:lnSpc>
              <a:spcBef>
                <a:spcPct val="35000"/>
              </a:spcBef>
              <a:buFontTx/>
              <a:buNone/>
              <a:defRPr/>
            </a:pPr>
            <a:r>
              <a:rPr lang="en-US" altLang="en-US" sz="2000"/>
              <a:t>    </a:t>
            </a:r>
          </a:p>
          <a:p>
            <a:pPr algn="ctr" eaLnBrk="1" hangingPunct="1">
              <a:lnSpc>
                <a:spcPct val="80000"/>
              </a:lnSpc>
              <a:spcBef>
                <a:spcPct val="3500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2800" u="sng"/>
              <a:t>FACTS MAY CHANGE CATEGORIES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36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36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36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36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36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36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368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368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368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3368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368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3368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3368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3368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B4AC5666-A6C3-43D9-B0F5-25F9AC7FF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99C7-EAAD-44CC-969E-8D7C2B935719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39970" name="Rectangle 2">
            <a:extLst>
              <a:ext uri="{FF2B5EF4-FFF2-40B4-BE49-F238E27FC236}">
                <a16:creationId xmlns:a16="http://schemas.microsoft.com/office/drawing/2014/main" id="{D1AFC806-AE3A-4ED4-A678-BC1E2D7D7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 lIns="90488" tIns="44450" rIns="90488" bIns="44450" anchor="b"/>
          <a:lstStyle/>
          <a:p>
            <a:pPr eaLnBrk="1" hangingPunct="1">
              <a:defRPr/>
            </a:pPr>
            <a:r>
              <a:rPr lang="en-US" altLang="en-US" sz="4000" b="1" i="1">
                <a:latin typeface="Franklin Gothic Medium" panose="020B0603020102020204" pitchFamily="34" charset="0"/>
              </a:rPr>
              <a:t>Safety Tests For Cross </a:t>
            </a:r>
            <a:br>
              <a:rPr lang="en-US" altLang="en-US" sz="4000" b="1" i="1">
                <a:latin typeface="Franklin Gothic Medium" panose="020B0603020102020204" pitchFamily="34" charset="0"/>
              </a:rPr>
            </a:br>
            <a:r>
              <a:rPr lang="en-US" altLang="en-US" sz="4000" b="1" i="1">
                <a:latin typeface="Franklin Gothic Medium" panose="020B0603020102020204" pitchFamily="34" charset="0"/>
              </a:rPr>
              <a:t>(i.e. The Certainty of Result)</a:t>
            </a:r>
            <a:endParaRPr lang="en-US" altLang="en-US" sz="4000" i="1">
              <a:latin typeface="Franklin Gothic Medium" panose="020B0603020102020204" pitchFamily="34" charset="0"/>
            </a:endParaRPr>
          </a:p>
        </p:txBody>
      </p:sp>
      <p:sp>
        <p:nvSpPr>
          <p:cNvPr id="339971" name="Rectangle 3">
            <a:extLst>
              <a:ext uri="{FF2B5EF4-FFF2-40B4-BE49-F238E27FC236}">
                <a16:creationId xmlns:a16="http://schemas.microsoft.com/office/drawing/2014/main" id="{333A3315-E450-4D73-9737-07F1B8657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95400"/>
            <a:ext cx="8153400" cy="491490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buFontTx/>
              <a:buChar char="•"/>
              <a:defRPr/>
            </a:pPr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Witness’s Own Written Words.</a:t>
            </a:r>
          </a:p>
          <a:p>
            <a:pPr lvl="2">
              <a:defRPr/>
            </a:pPr>
            <a:r>
              <a:rPr lang="en-US" alt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Signed, Taped Statement</a:t>
            </a:r>
          </a:p>
          <a:p>
            <a:pPr>
              <a:defRPr/>
            </a:pPr>
            <a:r>
              <a:rPr lang="en-US" alt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	Official/Formal Record</a:t>
            </a:r>
          </a:p>
          <a:p>
            <a:pPr>
              <a:lnSpc>
                <a:spcPct val="45000"/>
              </a:lnSpc>
              <a:defRPr/>
            </a:pPr>
            <a:endParaRPr lang="en-US" altLang="en-US" sz="2400"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>
              <a:buFontTx/>
              <a:buChar char="•"/>
              <a:defRPr/>
            </a:pPr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Persuasive Contradictory Evidence.</a:t>
            </a:r>
          </a:p>
          <a:p>
            <a:pPr>
              <a:defRPr/>
            </a:pPr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	</a:t>
            </a:r>
            <a:r>
              <a:rPr lang="en-US" alt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From a Witness</a:t>
            </a:r>
          </a:p>
          <a:p>
            <a:pPr>
              <a:defRPr/>
            </a:pPr>
            <a:r>
              <a:rPr lang="en-US" alt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	From a Physical Exhibit</a:t>
            </a:r>
          </a:p>
          <a:p>
            <a:pPr>
              <a:lnSpc>
                <a:spcPct val="65000"/>
              </a:lnSpc>
              <a:defRPr/>
            </a:pPr>
            <a:endParaRPr lang="en-US" altLang="en-US" sz="2400"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>
              <a:buFontTx/>
              <a:buChar char="•"/>
              <a:defRPr/>
            </a:pPr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Witness Must Agree To Avoid Shame.</a:t>
            </a:r>
          </a:p>
          <a:p>
            <a:pPr>
              <a:defRPr/>
            </a:pPr>
            <a:endParaRPr lang="en-US" altLang="en-US" sz="2800"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>
              <a:buFontTx/>
              <a:buChar char="•"/>
              <a:defRPr/>
            </a:pPr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You Don’t Care About The Answer.</a:t>
            </a:r>
          </a:p>
          <a:p>
            <a:pPr>
              <a:lnSpc>
                <a:spcPct val="65000"/>
              </a:lnSpc>
              <a:buFontTx/>
              <a:buChar char="•"/>
              <a:defRPr/>
            </a:pPr>
            <a:endParaRPr lang="en-US" altLang="en-US" sz="2800"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>
              <a:buFontTx/>
              <a:buChar char="•"/>
              <a:defRPr/>
            </a:pPr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Make The Witness “Pay” in Closing.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9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0" grpId="0"/>
      <p:bldP spid="3399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6CF0866-9EC1-459F-B6C4-51AD2F4C3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FA504-9CC8-4FBC-B839-24B47A3A52C6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42018" name="Rectangle 2">
            <a:extLst>
              <a:ext uri="{FF2B5EF4-FFF2-40B4-BE49-F238E27FC236}">
                <a16:creationId xmlns:a16="http://schemas.microsoft.com/office/drawing/2014/main" id="{9B310D3F-FF68-4C8D-8D34-2B8476EE10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lIns="90488" tIns="44450" rIns="90488" bIns="44450" anchor="b"/>
          <a:lstStyle/>
          <a:p>
            <a:pPr eaLnBrk="1" hangingPunct="1">
              <a:defRPr/>
            </a:pPr>
            <a:r>
              <a:rPr lang="en-US" altLang="en-US" b="1" i="1">
                <a:latin typeface="Franklin Gothic Medium" panose="020B0603020102020204" pitchFamily="34" charset="0"/>
              </a:rPr>
              <a:t>The Technique of Cross-Exam</a:t>
            </a:r>
            <a:r>
              <a:rPr lang="en-US" altLang="en-US" sz="4000" b="1"/>
              <a:t> </a:t>
            </a:r>
            <a:endParaRPr lang="en-US" altLang="en-US" sz="4000"/>
          </a:p>
        </p:txBody>
      </p:sp>
      <p:sp>
        <p:nvSpPr>
          <p:cNvPr id="342019" name="Rectangle 3">
            <a:extLst>
              <a:ext uri="{FF2B5EF4-FFF2-40B4-BE49-F238E27FC236}">
                <a16:creationId xmlns:a16="http://schemas.microsoft.com/office/drawing/2014/main" id="{7FDA0027-810E-43AA-B345-F21EB3E018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b="1"/>
              <a:t>1.	Be Brief &amp; Thematic.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b="1"/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b="1"/>
              <a:t>2.	Use Short ?’s &amp; Simple Words.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b="1"/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b="1"/>
              <a:t>3.	Put the Fact First; then Use Ending or Tag Line.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b="1"/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b="1"/>
              <a:t>4.	Always: Lead, Lead, Lead.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b="1"/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b="1"/>
              <a:t>5.	Ask 1 Fact Per Question.</a:t>
            </a:r>
          </a:p>
        </p:txBody>
      </p:sp>
      <p:sp>
        <p:nvSpPr>
          <p:cNvPr id="342020" name="Rectangle 4">
            <a:extLst>
              <a:ext uri="{FF2B5EF4-FFF2-40B4-BE49-F238E27FC236}">
                <a16:creationId xmlns:a16="http://schemas.microsoft.com/office/drawing/2014/main" id="{9F0C0515-8D34-4B98-8CCA-E619B77D0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447800"/>
            <a:ext cx="8382000" cy="576263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gency FB" panose="020B0503020202020204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gency FB" panose="020B0503020202020204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gency FB" panose="020B0503020202020204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gency FB" panose="020B0503020202020204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gency FB" panose="020B0503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ency FB" panose="020B0503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ency FB" panose="020B0503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ency FB" panose="020B0503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ency FB" panose="020B0503020202020204" pitchFamily="34" charset="0"/>
              </a:defRPr>
            </a:lvl9pPr>
          </a:lstStyle>
          <a:p>
            <a:pPr>
              <a:defRPr/>
            </a:pPr>
            <a:endParaRPr lang="en-US" altLang="en-US" sz="3200"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2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2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8" grpId="0"/>
      <p:bldP spid="3420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C00CA6F-C272-4D38-83A9-7DD752632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47D35E-995D-471F-B6E8-D240178BE1A6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344066" name="Rectangle 2">
            <a:extLst>
              <a:ext uri="{FF2B5EF4-FFF2-40B4-BE49-F238E27FC236}">
                <a16:creationId xmlns:a16="http://schemas.microsoft.com/office/drawing/2014/main" id="{F04E6DF7-FD14-4912-9572-A5887C4492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V="1">
            <a:off x="457200" y="200025"/>
            <a:ext cx="8229600" cy="74613"/>
          </a:xfrm>
        </p:spPr>
        <p:txBody>
          <a:bodyPr/>
          <a:lstStyle/>
          <a:p>
            <a:pPr eaLnBrk="1" hangingPunct="1">
              <a:defRPr/>
            </a:pPr>
            <a:endParaRPr lang="en-US" altLang="en-US" sz="4000"/>
          </a:p>
        </p:txBody>
      </p:sp>
      <p:sp>
        <p:nvSpPr>
          <p:cNvPr id="344067" name="Rectangle 3">
            <a:extLst>
              <a:ext uri="{FF2B5EF4-FFF2-40B4-BE49-F238E27FC236}">
                <a16:creationId xmlns:a16="http://schemas.microsoft.com/office/drawing/2014/main" id="{CD3F524A-ACA4-447B-9F84-707795A2BD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915400" cy="5257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800" b="1"/>
              <a:t>6.	Take Steps, Not Leaps.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2800" b="1"/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800" b="1"/>
              <a:t>7.	Use A Persuasive Sequence: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800" b="1"/>
              <a:t>			</a:t>
            </a:r>
            <a:r>
              <a:rPr lang="en-US" altLang="en-US" sz="2400" b="1"/>
              <a:t>Begin Big; End Bigger.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2800" b="1"/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800" b="1"/>
              <a:t>8.	Do Not Permit the Witness to Repeat or Explain.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2800" b="1"/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b="1"/>
              <a:t>9.	Ask About Facts Only – Not Adjectives, Adverbs, Opinions.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800" b="1"/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800" b="1"/>
              <a:t>10.	Have A Strong Ending.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4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4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4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4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6" grpId="0"/>
      <p:bldP spid="3440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4EB9ADDB-574C-4E70-B262-A234B2ED1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C54DF-5600-4929-BCB2-3763881BE353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357378" name="Rectangle 2">
            <a:extLst>
              <a:ext uri="{FF2B5EF4-FFF2-40B4-BE49-F238E27FC236}">
                <a16:creationId xmlns:a16="http://schemas.microsoft.com/office/drawing/2014/main" id="{3926C576-01DC-47E3-91B4-38BB652AA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524000"/>
            <a:ext cx="8610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"/>
              </a:lnSpc>
            </a:pPr>
            <a:endParaRPr lang="en-US" altLang="en-US" sz="2400"/>
          </a:p>
          <a:p>
            <a:pPr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/>
              <a:t>1.    </a:t>
            </a:r>
            <a:r>
              <a:rPr lang="en-US" altLang="en-US" sz="2800" b="1"/>
              <a:t>Ask the question again (</a:t>
            </a:r>
            <a:r>
              <a:rPr lang="en-US" altLang="en-US" sz="2800"/>
              <a:t>if it is safe &amp; leading)</a:t>
            </a:r>
            <a:r>
              <a:rPr lang="en-US" altLang="en-US" sz="2800" b="1"/>
              <a:t> </a:t>
            </a:r>
            <a:r>
              <a:rPr lang="en-US" altLang="en-US" sz="2800"/>
              <a:t>     </a:t>
            </a:r>
          </a:p>
          <a:p>
            <a:pPr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/>
              <a:t>2.    “</a:t>
            </a:r>
            <a:r>
              <a:rPr lang="en-US" altLang="en-US" sz="2800" b="1"/>
              <a:t>So we can agree,  </a:t>
            </a:r>
            <a:r>
              <a:rPr lang="en-US" altLang="en-US" sz="2800" b="1" u="sng"/>
              <a:t>you did go</a:t>
            </a:r>
            <a:r>
              <a:rPr lang="en-US" altLang="en-US" sz="2800"/>
              <a:t>?”</a:t>
            </a:r>
          </a:p>
          <a:p>
            <a:pPr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/>
              <a:t>3.	</a:t>
            </a:r>
            <a:r>
              <a:rPr lang="en-US" altLang="en-US" sz="2800" b="1"/>
              <a:t>“Thank you, you’ve answered my question.”</a:t>
            </a:r>
          </a:p>
          <a:p>
            <a:pPr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/>
              <a:t>4.    “</a:t>
            </a:r>
            <a:r>
              <a:rPr lang="en-US" altLang="en-US" sz="2800" b="1"/>
              <a:t>Regardless of </a:t>
            </a:r>
            <a:r>
              <a:rPr lang="en-US" altLang="en-US" sz="2800" b="1" i="1"/>
              <a:t>why</a:t>
            </a:r>
            <a:r>
              <a:rPr lang="en-US" altLang="en-US" sz="2800" b="1"/>
              <a:t> you went, </a:t>
            </a:r>
            <a:br>
              <a:rPr lang="en-US" altLang="en-US" sz="2800" b="1"/>
            </a:br>
            <a:r>
              <a:rPr lang="en-US" altLang="en-US" sz="2800" b="1"/>
              <a:t>       you </a:t>
            </a:r>
            <a:r>
              <a:rPr lang="en-US" altLang="en-US" sz="2800" b="1" i="1"/>
              <a:t>did</a:t>
            </a:r>
            <a:r>
              <a:rPr lang="en-US" altLang="en-US" sz="2800" b="1"/>
              <a:t> go, didn’t you?”</a:t>
            </a:r>
          </a:p>
          <a:p>
            <a:pPr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/>
              <a:t>5.    “</a:t>
            </a:r>
            <a:r>
              <a:rPr lang="en-US" altLang="en-US" sz="2800" b="1"/>
              <a:t>Do you understand that I am asking whether                    	you went, not why you went?”</a:t>
            </a:r>
            <a:r>
              <a:rPr lang="en-US" altLang="en-US" sz="2800"/>
              <a:t> </a:t>
            </a:r>
          </a:p>
        </p:txBody>
      </p:sp>
      <p:sp>
        <p:nvSpPr>
          <p:cNvPr id="357379" name="Rectangle 3">
            <a:extLst>
              <a:ext uri="{FF2B5EF4-FFF2-40B4-BE49-F238E27FC236}">
                <a16:creationId xmlns:a16="http://schemas.microsoft.com/office/drawing/2014/main" id="{88C43B38-45E5-4927-B5A1-1EE383FE68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38138"/>
            <a:ext cx="7772400" cy="1038225"/>
          </a:xfrm>
        </p:spPr>
        <p:txBody>
          <a:bodyPr lIns="90488" tIns="44450" rIns="90488" bIns="44450" anchor="b"/>
          <a:lstStyle/>
          <a:p>
            <a:pPr eaLnBrk="1" hangingPunct="1">
              <a:defRPr/>
            </a:pPr>
            <a:r>
              <a:rPr lang="en-US" altLang="en-US" sz="3200" b="1"/>
              <a:t>Controlling the Witness</a:t>
            </a:r>
            <a:br>
              <a:rPr lang="en-US" altLang="en-US" sz="3100" b="1"/>
            </a:br>
            <a:r>
              <a:rPr lang="en-US" altLang="en-US" sz="3100" b="1"/>
              <a:t> </a:t>
            </a:r>
            <a:r>
              <a:rPr lang="en-US" altLang="en-US" sz="2400" b="1"/>
              <a:t>Non-Responsive, Run-On, Evasive Witnesses</a:t>
            </a:r>
            <a:endParaRPr lang="en-US" altLang="en-US" sz="4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7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7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57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57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57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1472217422</TotalTime>
  <Pages>62</Pages>
  <Words>629</Words>
  <Application>Microsoft Office PowerPoint</Application>
  <PresentationFormat>Letter Paper (8.5x11 in)</PresentationFormat>
  <Paragraphs>103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Slit</vt:lpstr>
      <vt:lpstr>CROSS EXAMINATION  </vt:lpstr>
      <vt:lpstr>Cross-Exam Primer - Structure</vt:lpstr>
      <vt:lpstr>The Tools For Cross-Examination</vt:lpstr>
      <vt:lpstr>THE WORLD OF FACTS Good, Neutral, Bad &amp; Ugly</vt:lpstr>
      <vt:lpstr>PowerPoint Presentation</vt:lpstr>
      <vt:lpstr>Safety Tests For Cross  (i.e. The Certainty of Result)</vt:lpstr>
      <vt:lpstr>The Technique of Cross-Exam </vt:lpstr>
      <vt:lpstr>PowerPoint Presentation</vt:lpstr>
      <vt:lpstr>Controlling the Witness  Non-Responsive, Run-On, Evasive Witnesses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Ohlbaum</dc:title>
  <dc:subject/>
  <dc:creator>Library Mac</dc:creator>
  <cp:keywords/>
  <dc:description/>
  <cp:lastModifiedBy>Carrie Cinquanto</cp:lastModifiedBy>
  <cp:revision>157</cp:revision>
  <cp:lastPrinted>2003-11-26T22:49:45Z</cp:lastPrinted>
  <dcterms:created xsi:type="dcterms:W3CDTF">1999-02-04T11:49:13Z</dcterms:created>
  <dcterms:modified xsi:type="dcterms:W3CDTF">2020-09-16T22:13:16Z</dcterms:modified>
</cp:coreProperties>
</file>