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6" r:id="rId2"/>
    <p:sldId id="269" r:id="rId3"/>
    <p:sldId id="261" r:id="rId4"/>
    <p:sldId id="267" r:id="rId5"/>
    <p:sldId id="268" r:id="rId6"/>
    <p:sldId id="270" r:id="rId7"/>
    <p:sldId id="271" r:id="rId8"/>
    <p:sldId id="273" r:id="rId9"/>
    <p:sldId id="274" r:id="rId10"/>
    <p:sldId id="275" r:id="rId11"/>
    <p:sldId id="276" r:id="rId12"/>
    <p:sldId id="277" r:id="rId13"/>
    <p:sldId id="278" r:id="rId14"/>
    <p:sldId id="279" r:id="rId15"/>
    <p:sldId id="280" r:id="rId16"/>
    <p:sldId id="281" r:id="rId17"/>
    <p:sldId id="28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405"/>
  </p:normalViewPr>
  <p:slideViewPr>
    <p:cSldViewPr snapToGrid="0">
      <p:cViewPr varScale="1">
        <p:scale>
          <a:sx n="131" d="100"/>
          <a:sy n="131" d="100"/>
        </p:scale>
        <p:origin x="37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09E1E5-4C1F-DC4C-8126-AE03C1F46B62}" type="doc">
      <dgm:prSet loTypeId="urn:microsoft.com/office/officeart/2005/8/layout/matrix1" loCatId="" qsTypeId="urn:microsoft.com/office/officeart/2005/8/quickstyle/simple1" qsCatId="simple" csTypeId="urn:microsoft.com/office/officeart/2005/8/colors/accent4_2" csCatId="accent4" phldr="1"/>
      <dgm:spPr/>
      <dgm:t>
        <a:bodyPr/>
        <a:lstStyle/>
        <a:p>
          <a:endParaRPr lang="en-US"/>
        </a:p>
      </dgm:t>
    </dgm:pt>
    <dgm:pt modelId="{4B33A394-8EE9-5C46-8429-7FD9E9E5CB57}">
      <dgm:prSet phldrT="[Text]"/>
      <dgm:spPr/>
      <dgm:t>
        <a:bodyPr/>
        <a:lstStyle/>
        <a:p>
          <a:r>
            <a:rPr lang="en-US" dirty="0"/>
            <a:t>Perspectives</a:t>
          </a:r>
        </a:p>
      </dgm:t>
    </dgm:pt>
    <dgm:pt modelId="{8E0C1600-E791-1F47-9F9A-B706345A118D}" type="parTrans" cxnId="{C08530CA-79D1-AB48-B6A0-BC725668FFD4}">
      <dgm:prSet/>
      <dgm:spPr/>
      <dgm:t>
        <a:bodyPr/>
        <a:lstStyle/>
        <a:p>
          <a:endParaRPr lang="en-US"/>
        </a:p>
      </dgm:t>
    </dgm:pt>
    <dgm:pt modelId="{7170DAC2-E5E6-7645-B21A-43111DC44DCE}" type="sibTrans" cxnId="{C08530CA-79D1-AB48-B6A0-BC725668FFD4}">
      <dgm:prSet/>
      <dgm:spPr/>
      <dgm:t>
        <a:bodyPr/>
        <a:lstStyle/>
        <a:p>
          <a:endParaRPr lang="en-US"/>
        </a:p>
      </dgm:t>
    </dgm:pt>
    <dgm:pt modelId="{5E223CEA-B506-F549-B3A8-2840313FDA55}">
      <dgm:prSet phldrT="[Text]"/>
      <dgm:spPr/>
      <dgm:t>
        <a:bodyPr/>
        <a:lstStyle/>
        <a:p>
          <a:r>
            <a:rPr lang="en-US" dirty="0"/>
            <a:t>Lawyers</a:t>
          </a:r>
        </a:p>
      </dgm:t>
    </dgm:pt>
    <dgm:pt modelId="{3063D564-F940-3C4E-B6E8-BEA21F08FEEE}" type="parTrans" cxnId="{A5525A37-A5B7-1341-8B29-BA2CAC2B7136}">
      <dgm:prSet/>
      <dgm:spPr/>
      <dgm:t>
        <a:bodyPr/>
        <a:lstStyle/>
        <a:p>
          <a:endParaRPr lang="en-US"/>
        </a:p>
      </dgm:t>
    </dgm:pt>
    <dgm:pt modelId="{A2179E68-F345-7347-B928-C95AB888E93E}" type="sibTrans" cxnId="{A5525A37-A5B7-1341-8B29-BA2CAC2B7136}">
      <dgm:prSet/>
      <dgm:spPr/>
      <dgm:t>
        <a:bodyPr/>
        <a:lstStyle/>
        <a:p>
          <a:endParaRPr lang="en-US"/>
        </a:p>
      </dgm:t>
    </dgm:pt>
    <dgm:pt modelId="{0F789C27-A5ED-7D41-AAEF-2841ABF9E27D}">
      <dgm:prSet phldrT="[Text]"/>
      <dgm:spPr/>
      <dgm:t>
        <a:bodyPr/>
        <a:lstStyle/>
        <a:p>
          <a:r>
            <a:rPr lang="en-US" dirty="0"/>
            <a:t>Healthcare</a:t>
          </a:r>
        </a:p>
        <a:p>
          <a:r>
            <a:rPr lang="en-US" dirty="0"/>
            <a:t>Providers</a:t>
          </a:r>
        </a:p>
      </dgm:t>
    </dgm:pt>
    <dgm:pt modelId="{71E4C845-BAD0-764F-83CD-8C68D06633FB}" type="parTrans" cxnId="{13CDE94E-3BFA-554B-8F47-10C04BCC643B}">
      <dgm:prSet/>
      <dgm:spPr/>
      <dgm:t>
        <a:bodyPr/>
        <a:lstStyle/>
        <a:p>
          <a:endParaRPr lang="en-US"/>
        </a:p>
      </dgm:t>
    </dgm:pt>
    <dgm:pt modelId="{F4D8AB33-E0BF-B24C-AC67-C8C99743D1E7}" type="sibTrans" cxnId="{13CDE94E-3BFA-554B-8F47-10C04BCC643B}">
      <dgm:prSet/>
      <dgm:spPr/>
      <dgm:t>
        <a:bodyPr/>
        <a:lstStyle/>
        <a:p>
          <a:endParaRPr lang="en-US"/>
        </a:p>
      </dgm:t>
    </dgm:pt>
    <dgm:pt modelId="{2B8D6CDE-F3AF-5646-9041-2666BD8A65FD}">
      <dgm:prSet phldrT="[Text]"/>
      <dgm:spPr/>
      <dgm:t>
        <a:bodyPr/>
        <a:lstStyle/>
        <a:p>
          <a:r>
            <a:rPr lang="en-US" dirty="0"/>
            <a:t>Teachers</a:t>
          </a:r>
        </a:p>
      </dgm:t>
    </dgm:pt>
    <dgm:pt modelId="{83AD610B-3841-1E44-9912-26E79B6A68CE}" type="parTrans" cxnId="{57642ADB-E365-FB48-94A4-B86AEC622D7E}">
      <dgm:prSet/>
      <dgm:spPr/>
      <dgm:t>
        <a:bodyPr/>
        <a:lstStyle/>
        <a:p>
          <a:endParaRPr lang="en-US"/>
        </a:p>
      </dgm:t>
    </dgm:pt>
    <dgm:pt modelId="{C2534AD9-B9DB-4246-943C-E211EC4E1B2C}" type="sibTrans" cxnId="{57642ADB-E365-FB48-94A4-B86AEC622D7E}">
      <dgm:prSet/>
      <dgm:spPr/>
      <dgm:t>
        <a:bodyPr/>
        <a:lstStyle/>
        <a:p>
          <a:endParaRPr lang="en-US"/>
        </a:p>
      </dgm:t>
    </dgm:pt>
    <dgm:pt modelId="{0CDAEF4A-633D-8446-811D-3821C0C0F67B}">
      <dgm:prSet phldrT="[Text]"/>
      <dgm:spPr/>
      <dgm:t>
        <a:bodyPr/>
        <a:lstStyle/>
        <a:p>
          <a:r>
            <a:rPr lang="en-US" dirty="0"/>
            <a:t>Students</a:t>
          </a:r>
        </a:p>
      </dgm:t>
    </dgm:pt>
    <dgm:pt modelId="{57F33C8D-83E3-6543-8401-574727BAEC61}" type="parTrans" cxnId="{26239F52-43CC-424B-A459-25CCFC14D7E4}">
      <dgm:prSet/>
      <dgm:spPr/>
      <dgm:t>
        <a:bodyPr/>
        <a:lstStyle/>
        <a:p>
          <a:endParaRPr lang="en-US"/>
        </a:p>
      </dgm:t>
    </dgm:pt>
    <dgm:pt modelId="{5F325189-3293-2E41-821C-9A0B363C00F3}" type="sibTrans" cxnId="{26239F52-43CC-424B-A459-25CCFC14D7E4}">
      <dgm:prSet/>
      <dgm:spPr/>
      <dgm:t>
        <a:bodyPr/>
        <a:lstStyle/>
        <a:p>
          <a:endParaRPr lang="en-US"/>
        </a:p>
      </dgm:t>
    </dgm:pt>
    <dgm:pt modelId="{69CDF86D-27DF-1A47-A689-89E092EA6006}" type="pres">
      <dgm:prSet presAssocID="{1109E1E5-4C1F-DC4C-8126-AE03C1F46B62}" presName="diagram" presStyleCnt="0">
        <dgm:presLayoutVars>
          <dgm:chMax val="1"/>
          <dgm:dir/>
          <dgm:animLvl val="ctr"/>
          <dgm:resizeHandles val="exact"/>
        </dgm:presLayoutVars>
      </dgm:prSet>
      <dgm:spPr/>
    </dgm:pt>
    <dgm:pt modelId="{35ADA26E-6FB7-0746-ABCF-92C0328946CB}" type="pres">
      <dgm:prSet presAssocID="{1109E1E5-4C1F-DC4C-8126-AE03C1F46B62}" presName="matrix" presStyleCnt="0"/>
      <dgm:spPr/>
    </dgm:pt>
    <dgm:pt modelId="{55AA2E18-ACD5-2646-93D9-16710F6D25A1}" type="pres">
      <dgm:prSet presAssocID="{1109E1E5-4C1F-DC4C-8126-AE03C1F46B62}" presName="tile1" presStyleLbl="node1" presStyleIdx="0" presStyleCnt="4"/>
      <dgm:spPr/>
    </dgm:pt>
    <dgm:pt modelId="{9F345A27-65B0-8D45-A0E9-EAF4E5374948}" type="pres">
      <dgm:prSet presAssocID="{1109E1E5-4C1F-DC4C-8126-AE03C1F46B62}" presName="tile1text" presStyleLbl="node1" presStyleIdx="0" presStyleCnt="4">
        <dgm:presLayoutVars>
          <dgm:chMax val="0"/>
          <dgm:chPref val="0"/>
          <dgm:bulletEnabled val="1"/>
        </dgm:presLayoutVars>
      </dgm:prSet>
      <dgm:spPr/>
    </dgm:pt>
    <dgm:pt modelId="{D5BDF30D-25D0-CD47-A670-7E54AA4D39B3}" type="pres">
      <dgm:prSet presAssocID="{1109E1E5-4C1F-DC4C-8126-AE03C1F46B62}" presName="tile2" presStyleLbl="node1" presStyleIdx="1" presStyleCnt="4"/>
      <dgm:spPr/>
    </dgm:pt>
    <dgm:pt modelId="{884755E2-91E4-6349-AFE5-64A1AFA492E2}" type="pres">
      <dgm:prSet presAssocID="{1109E1E5-4C1F-DC4C-8126-AE03C1F46B62}" presName="tile2text" presStyleLbl="node1" presStyleIdx="1" presStyleCnt="4">
        <dgm:presLayoutVars>
          <dgm:chMax val="0"/>
          <dgm:chPref val="0"/>
          <dgm:bulletEnabled val="1"/>
        </dgm:presLayoutVars>
      </dgm:prSet>
      <dgm:spPr/>
    </dgm:pt>
    <dgm:pt modelId="{C593C889-849E-024C-AF39-08E6F8A02414}" type="pres">
      <dgm:prSet presAssocID="{1109E1E5-4C1F-DC4C-8126-AE03C1F46B62}" presName="tile3" presStyleLbl="node1" presStyleIdx="2" presStyleCnt="4"/>
      <dgm:spPr/>
    </dgm:pt>
    <dgm:pt modelId="{00E85BD1-EE6E-A94D-96B8-B4E1E83FE44F}" type="pres">
      <dgm:prSet presAssocID="{1109E1E5-4C1F-DC4C-8126-AE03C1F46B62}" presName="tile3text" presStyleLbl="node1" presStyleIdx="2" presStyleCnt="4">
        <dgm:presLayoutVars>
          <dgm:chMax val="0"/>
          <dgm:chPref val="0"/>
          <dgm:bulletEnabled val="1"/>
        </dgm:presLayoutVars>
      </dgm:prSet>
      <dgm:spPr/>
    </dgm:pt>
    <dgm:pt modelId="{52B5EE85-0383-464B-B57E-2C6DA90CB432}" type="pres">
      <dgm:prSet presAssocID="{1109E1E5-4C1F-DC4C-8126-AE03C1F46B62}" presName="tile4" presStyleLbl="node1" presStyleIdx="3" presStyleCnt="4"/>
      <dgm:spPr/>
    </dgm:pt>
    <dgm:pt modelId="{E854E191-FC93-B148-940D-4F52829F57D4}" type="pres">
      <dgm:prSet presAssocID="{1109E1E5-4C1F-DC4C-8126-AE03C1F46B62}" presName="tile4text" presStyleLbl="node1" presStyleIdx="3" presStyleCnt="4">
        <dgm:presLayoutVars>
          <dgm:chMax val="0"/>
          <dgm:chPref val="0"/>
          <dgm:bulletEnabled val="1"/>
        </dgm:presLayoutVars>
      </dgm:prSet>
      <dgm:spPr/>
    </dgm:pt>
    <dgm:pt modelId="{0EB0CC76-5FEC-034D-9505-49ADA5270FE3}" type="pres">
      <dgm:prSet presAssocID="{1109E1E5-4C1F-DC4C-8126-AE03C1F46B62}" presName="centerTile" presStyleLbl="fgShp" presStyleIdx="0" presStyleCnt="1">
        <dgm:presLayoutVars>
          <dgm:chMax val="0"/>
          <dgm:chPref val="0"/>
        </dgm:presLayoutVars>
      </dgm:prSet>
      <dgm:spPr/>
    </dgm:pt>
  </dgm:ptLst>
  <dgm:cxnLst>
    <dgm:cxn modelId="{E6188317-02FB-2D45-8E03-157571AB9F4D}" type="presOf" srcId="{0F789C27-A5ED-7D41-AAEF-2841ABF9E27D}" destId="{884755E2-91E4-6349-AFE5-64A1AFA492E2}" srcOrd="1" destOrd="0" presId="urn:microsoft.com/office/officeart/2005/8/layout/matrix1"/>
    <dgm:cxn modelId="{A5525A37-A5B7-1341-8B29-BA2CAC2B7136}" srcId="{4B33A394-8EE9-5C46-8429-7FD9E9E5CB57}" destId="{5E223CEA-B506-F549-B3A8-2840313FDA55}" srcOrd="0" destOrd="0" parTransId="{3063D564-F940-3C4E-B6E8-BEA21F08FEEE}" sibTransId="{A2179E68-F345-7347-B928-C95AB888E93E}"/>
    <dgm:cxn modelId="{23D8633C-8937-104F-92DC-9740C9599E36}" type="presOf" srcId="{0CDAEF4A-633D-8446-811D-3821C0C0F67B}" destId="{52B5EE85-0383-464B-B57E-2C6DA90CB432}" srcOrd="0" destOrd="0" presId="urn:microsoft.com/office/officeart/2005/8/layout/matrix1"/>
    <dgm:cxn modelId="{13CDE94E-3BFA-554B-8F47-10C04BCC643B}" srcId="{4B33A394-8EE9-5C46-8429-7FD9E9E5CB57}" destId="{0F789C27-A5ED-7D41-AAEF-2841ABF9E27D}" srcOrd="1" destOrd="0" parTransId="{71E4C845-BAD0-764F-83CD-8C68D06633FB}" sibTransId="{F4D8AB33-E0BF-B24C-AC67-C8C99743D1E7}"/>
    <dgm:cxn modelId="{26239F52-43CC-424B-A459-25CCFC14D7E4}" srcId="{4B33A394-8EE9-5C46-8429-7FD9E9E5CB57}" destId="{0CDAEF4A-633D-8446-811D-3821C0C0F67B}" srcOrd="3" destOrd="0" parTransId="{57F33C8D-83E3-6543-8401-574727BAEC61}" sibTransId="{5F325189-3293-2E41-821C-9A0B363C00F3}"/>
    <dgm:cxn modelId="{B2022E59-12C2-374D-B58B-BD1D64573CD2}" type="presOf" srcId="{5E223CEA-B506-F549-B3A8-2840313FDA55}" destId="{9F345A27-65B0-8D45-A0E9-EAF4E5374948}" srcOrd="1" destOrd="0" presId="urn:microsoft.com/office/officeart/2005/8/layout/matrix1"/>
    <dgm:cxn modelId="{7CCFA176-008D-5247-8329-F2865376FC91}" type="presOf" srcId="{4B33A394-8EE9-5C46-8429-7FD9E9E5CB57}" destId="{0EB0CC76-5FEC-034D-9505-49ADA5270FE3}" srcOrd="0" destOrd="0" presId="urn:microsoft.com/office/officeart/2005/8/layout/matrix1"/>
    <dgm:cxn modelId="{8E60E097-BBB3-9E4D-811B-9E156238A509}" type="presOf" srcId="{2B8D6CDE-F3AF-5646-9041-2666BD8A65FD}" destId="{C593C889-849E-024C-AF39-08E6F8A02414}" srcOrd="0" destOrd="0" presId="urn:microsoft.com/office/officeart/2005/8/layout/matrix1"/>
    <dgm:cxn modelId="{691093B4-E78D-004C-9E81-1FC576BC7B36}" type="presOf" srcId="{1109E1E5-4C1F-DC4C-8126-AE03C1F46B62}" destId="{69CDF86D-27DF-1A47-A689-89E092EA6006}" srcOrd="0" destOrd="0" presId="urn:microsoft.com/office/officeart/2005/8/layout/matrix1"/>
    <dgm:cxn modelId="{2BF424B9-9C0C-BD4D-A44A-361290430C3A}" type="presOf" srcId="{0CDAEF4A-633D-8446-811D-3821C0C0F67B}" destId="{E854E191-FC93-B148-940D-4F52829F57D4}" srcOrd="1" destOrd="0" presId="urn:microsoft.com/office/officeart/2005/8/layout/matrix1"/>
    <dgm:cxn modelId="{D1F0BAC7-C1D7-B34D-84C8-22E47B5F9E8B}" type="presOf" srcId="{2B8D6CDE-F3AF-5646-9041-2666BD8A65FD}" destId="{00E85BD1-EE6E-A94D-96B8-B4E1E83FE44F}" srcOrd="1" destOrd="0" presId="urn:microsoft.com/office/officeart/2005/8/layout/matrix1"/>
    <dgm:cxn modelId="{C08530CA-79D1-AB48-B6A0-BC725668FFD4}" srcId="{1109E1E5-4C1F-DC4C-8126-AE03C1F46B62}" destId="{4B33A394-8EE9-5C46-8429-7FD9E9E5CB57}" srcOrd="0" destOrd="0" parTransId="{8E0C1600-E791-1F47-9F9A-B706345A118D}" sibTransId="{7170DAC2-E5E6-7645-B21A-43111DC44DCE}"/>
    <dgm:cxn modelId="{E602B8CB-FD02-0F4E-813A-B2CE3B4DCB65}" type="presOf" srcId="{0F789C27-A5ED-7D41-AAEF-2841ABF9E27D}" destId="{D5BDF30D-25D0-CD47-A670-7E54AA4D39B3}" srcOrd="0" destOrd="0" presId="urn:microsoft.com/office/officeart/2005/8/layout/matrix1"/>
    <dgm:cxn modelId="{57642ADB-E365-FB48-94A4-B86AEC622D7E}" srcId="{4B33A394-8EE9-5C46-8429-7FD9E9E5CB57}" destId="{2B8D6CDE-F3AF-5646-9041-2666BD8A65FD}" srcOrd="2" destOrd="0" parTransId="{83AD610B-3841-1E44-9912-26E79B6A68CE}" sibTransId="{C2534AD9-B9DB-4246-943C-E211EC4E1B2C}"/>
    <dgm:cxn modelId="{B22027FB-8E26-3D47-9976-AD0F9C2DCBE0}" type="presOf" srcId="{5E223CEA-B506-F549-B3A8-2840313FDA55}" destId="{55AA2E18-ACD5-2646-93D9-16710F6D25A1}" srcOrd="0" destOrd="0" presId="urn:microsoft.com/office/officeart/2005/8/layout/matrix1"/>
    <dgm:cxn modelId="{E401F28F-00D2-F946-A22A-965F19F8A0B3}" type="presParOf" srcId="{69CDF86D-27DF-1A47-A689-89E092EA6006}" destId="{35ADA26E-6FB7-0746-ABCF-92C0328946CB}" srcOrd="0" destOrd="0" presId="urn:microsoft.com/office/officeart/2005/8/layout/matrix1"/>
    <dgm:cxn modelId="{FA864809-A8F6-D741-B57F-958838E24A21}" type="presParOf" srcId="{35ADA26E-6FB7-0746-ABCF-92C0328946CB}" destId="{55AA2E18-ACD5-2646-93D9-16710F6D25A1}" srcOrd="0" destOrd="0" presId="urn:microsoft.com/office/officeart/2005/8/layout/matrix1"/>
    <dgm:cxn modelId="{97C32EB1-0C6A-4A49-8140-748AD464C20C}" type="presParOf" srcId="{35ADA26E-6FB7-0746-ABCF-92C0328946CB}" destId="{9F345A27-65B0-8D45-A0E9-EAF4E5374948}" srcOrd="1" destOrd="0" presId="urn:microsoft.com/office/officeart/2005/8/layout/matrix1"/>
    <dgm:cxn modelId="{4BEBE068-0BFB-724B-A918-10BC6B85EAD2}" type="presParOf" srcId="{35ADA26E-6FB7-0746-ABCF-92C0328946CB}" destId="{D5BDF30D-25D0-CD47-A670-7E54AA4D39B3}" srcOrd="2" destOrd="0" presId="urn:microsoft.com/office/officeart/2005/8/layout/matrix1"/>
    <dgm:cxn modelId="{18682A15-DD63-D041-845A-013F52E6BFEB}" type="presParOf" srcId="{35ADA26E-6FB7-0746-ABCF-92C0328946CB}" destId="{884755E2-91E4-6349-AFE5-64A1AFA492E2}" srcOrd="3" destOrd="0" presId="urn:microsoft.com/office/officeart/2005/8/layout/matrix1"/>
    <dgm:cxn modelId="{B5F4B0E2-F6D0-7746-B566-DED878F6DEC3}" type="presParOf" srcId="{35ADA26E-6FB7-0746-ABCF-92C0328946CB}" destId="{C593C889-849E-024C-AF39-08E6F8A02414}" srcOrd="4" destOrd="0" presId="urn:microsoft.com/office/officeart/2005/8/layout/matrix1"/>
    <dgm:cxn modelId="{E1D30CDB-40AA-3642-807E-4A34E0A7E62F}" type="presParOf" srcId="{35ADA26E-6FB7-0746-ABCF-92C0328946CB}" destId="{00E85BD1-EE6E-A94D-96B8-B4E1E83FE44F}" srcOrd="5" destOrd="0" presId="urn:microsoft.com/office/officeart/2005/8/layout/matrix1"/>
    <dgm:cxn modelId="{DAA7DE84-047E-D943-A12B-E5ED5EAE806C}" type="presParOf" srcId="{35ADA26E-6FB7-0746-ABCF-92C0328946CB}" destId="{52B5EE85-0383-464B-B57E-2C6DA90CB432}" srcOrd="6" destOrd="0" presId="urn:microsoft.com/office/officeart/2005/8/layout/matrix1"/>
    <dgm:cxn modelId="{49739CB9-5592-3D41-88A5-643B4B576342}" type="presParOf" srcId="{35ADA26E-6FB7-0746-ABCF-92C0328946CB}" destId="{E854E191-FC93-B148-940D-4F52829F57D4}" srcOrd="7" destOrd="0" presId="urn:microsoft.com/office/officeart/2005/8/layout/matrix1"/>
    <dgm:cxn modelId="{CF27DFEE-66C8-624D-B92A-C721AB08C606}" type="presParOf" srcId="{69CDF86D-27DF-1A47-A689-89E092EA6006}" destId="{0EB0CC76-5FEC-034D-9505-49ADA5270FE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2E18-ACD5-2646-93D9-16710F6D25A1}">
      <dsp:nvSpPr>
        <dsp:cNvPr id="0" name=""/>
        <dsp:cNvSpPr/>
      </dsp:nvSpPr>
      <dsp:spPr>
        <a:xfrm rot="16200000">
          <a:off x="726016" y="-726016"/>
          <a:ext cx="2611966" cy="4064000"/>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Lawyers</a:t>
          </a:r>
        </a:p>
      </dsp:txBody>
      <dsp:txXfrm rot="5400000">
        <a:off x="-1" y="1"/>
        <a:ext cx="4064000" cy="1958974"/>
      </dsp:txXfrm>
    </dsp:sp>
    <dsp:sp modelId="{D5BDF30D-25D0-CD47-A670-7E54AA4D39B3}">
      <dsp:nvSpPr>
        <dsp:cNvPr id="0" name=""/>
        <dsp:cNvSpPr/>
      </dsp:nvSpPr>
      <dsp:spPr>
        <a:xfrm>
          <a:off x="4064000" y="0"/>
          <a:ext cx="4064000" cy="2611966"/>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Healthcare</a:t>
          </a:r>
        </a:p>
        <a:p>
          <a:pPr marL="0" lvl="0" indent="0" algn="ctr" defTabSz="1422400">
            <a:lnSpc>
              <a:spcPct val="90000"/>
            </a:lnSpc>
            <a:spcBef>
              <a:spcPct val="0"/>
            </a:spcBef>
            <a:spcAft>
              <a:spcPct val="35000"/>
            </a:spcAft>
            <a:buNone/>
          </a:pPr>
          <a:r>
            <a:rPr lang="en-US" sz="3200" kern="1200" dirty="0"/>
            <a:t>Providers</a:t>
          </a:r>
        </a:p>
      </dsp:txBody>
      <dsp:txXfrm>
        <a:off x="4064000" y="0"/>
        <a:ext cx="4064000" cy="1958974"/>
      </dsp:txXfrm>
    </dsp:sp>
    <dsp:sp modelId="{C593C889-849E-024C-AF39-08E6F8A02414}">
      <dsp:nvSpPr>
        <dsp:cNvPr id="0" name=""/>
        <dsp:cNvSpPr/>
      </dsp:nvSpPr>
      <dsp:spPr>
        <a:xfrm rot="10800000">
          <a:off x="0" y="2611966"/>
          <a:ext cx="4064000" cy="2611966"/>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Teachers</a:t>
          </a:r>
        </a:p>
      </dsp:txBody>
      <dsp:txXfrm rot="10800000">
        <a:off x="0" y="3264958"/>
        <a:ext cx="4064000" cy="1958974"/>
      </dsp:txXfrm>
    </dsp:sp>
    <dsp:sp modelId="{52B5EE85-0383-464B-B57E-2C6DA90CB432}">
      <dsp:nvSpPr>
        <dsp:cNvPr id="0" name=""/>
        <dsp:cNvSpPr/>
      </dsp:nvSpPr>
      <dsp:spPr>
        <a:xfrm rot="5400000">
          <a:off x="4790016" y="1885949"/>
          <a:ext cx="2611966" cy="4064000"/>
        </a:xfrm>
        <a:prstGeom prst="round1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t>Students</a:t>
          </a:r>
        </a:p>
      </dsp:txBody>
      <dsp:txXfrm rot="-5400000">
        <a:off x="4063999" y="3264958"/>
        <a:ext cx="4064000" cy="1958974"/>
      </dsp:txXfrm>
    </dsp:sp>
    <dsp:sp modelId="{0EB0CC76-5FEC-034D-9505-49ADA5270FE3}">
      <dsp:nvSpPr>
        <dsp:cNvPr id="0" name=""/>
        <dsp:cNvSpPr/>
      </dsp:nvSpPr>
      <dsp:spPr>
        <a:xfrm>
          <a:off x="2844799" y="1958974"/>
          <a:ext cx="2438400" cy="1305983"/>
        </a:xfrm>
        <a:prstGeom prst="roundRect">
          <a:avLst/>
        </a:prstGeom>
        <a:solidFill>
          <a:schemeClr val="accent4">
            <a:tint val="6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Perspectives</a:t>
          </a:r>
        </a:p>
      </dsp:txBody>
      <dsp:txXfrm>
        <a:off x="2908552" y="2022727"/>
        <a:ext cx="2310894" cy="1178477"/>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4DA22F-077D-6C47-BEE9-3F80F8807B56}" type="datetimeFigureOut">
              <a:rPr lang="en-US" smtClean="0"/>
              <a:t>4/9/24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0E9E64-1966-0C41-A8CF-E857D97DE962}" type="slidenum">
              <a:rPr lang="en-US" smtClean="0"/>
              <a:t>‹#›</a:t>
            </a:fld>
            <a:endParaRPr lang="en-US"/>
          </a:p>
        </p:txBody>
      </p:sp>
    </p:spTree>
    <p:extLst>
      <p:ext uri="{BB962C8B-B14F-4D97-AF65-F5344CB8AC3E}">
        <p14:creationId xmlns:p14="http://schemas.microsoft.com/office/powerpoint/2010/main" val="23816482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2EB6A0-CD4D-1947-A46C-B32FDC39EEDF}" type="slidenum">
              <a:rPr lang="en-US" smtClean="0"/>
              <a:t>3</a:t>
            </a:fld>
            <a:endParaRPr lang="en-US"/>
          </a:p>
        </p:txBody>
      </p:sp>
    </p:spTree>
    <p:extLst>
      <p:ext uri="{BB962C8B-B14F-4D97-AF65-F5344CB8AC3E}">
        <p14:creationId xmlns:p14="http://schemas.microsoft.com/office/powerpoint/2010/main" val="93689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2EB6A0-CD4D-1947-A46C-B32FDC39EEDF}" type="slidenum">
              <a:rPr lang="en-US" smtClean="0"/>
              <a:t>4</a:t>
            </a:fld>
            <a:endParaRPr lang="en-US"/>
          </a:p>
        </p:txBody>
      </p:sp>
    </p:spTree>
    <p:extLst>
      <p:ext uri="{BB962C8B-B14F-4D97-AF65-F5344CB8AC3E}">
        <p14:creationId xmlns:p14="http://schemas.microsoft.com/office/powerpoint/2010/main" val="74001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F837FD9F-E66C-4544-8881-8AAF70706BCF}" type="datetimeFigureOut">
              <a:rPr lang="en-US" smtClean="0"/>
              <a:t>4/9/24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63DAAA-1894-624F-8088-34475A8467B4}" type="slidenum">
              <a:rPr lang="en-US" smtClean="0"/>
              <a:t>‹#›</a:t>
            </a:fld>
            <a:endParaRPr lang="en-US"/>
          </a:p>
        </p:txBody>
      </p:sp>
    </p:spTree>
    <p:extLst>
      <p:ext uri="{BB962C8B-B14F-4D97-AF65-F5344CB8AC3E}">
        <p14:creationId xmlns:p14="http://schemas.microsoft.com/office/powerpoint/2010/main" val="4191829746"/>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7FD9F-E66C-4544-8881-8AAF70706BCF}" type="datetimeFigureOut">
              <a:rPr lang="en-US" smtClean="0"/>
              <a:t>4/9/24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3DAAA-1894-624F-8088-34475A8467B4}" type="slidenum">
              <a:rPr lang="en-US" smtClean="0"/>
              <a:t>‹#›</a:t>
            </a:fld>
            <a:endParaRPr lang="en-US"/>
          </a:p>
        </p:txBody>
      </p:sp>
    </p:spTree>
    <p:extLst>
      <p:ext uri="{BB962C8B-B14F-4D97-AF65-F5344CB8AC3E}">
        <p14:creationId xmlns:p14="http://schemas.microsoft.com/office/powerpoint/2010/main" val="2424860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37FD9F-E66C-4544-8881-8AAF70706BCF}" type="datetimeFigureOut">
              <a:rPr lang="en-US" smtClean="0"/>
              <a:t>4/9/24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63DAAA-1894-624F-8088-34475A8467B4}" type="slidenum">
              <a:rPr lang="en-US" smtClean="0"/>
              <a:t>‹#›</a:t>
            </a:fld>
            <a:endParaRPr lang="en-US"/>
          </a:p>
        </p:txBody>
      </p:sp>
    </p:spTree>
    <p:extLst>
      <p:ext uri="{BB962C8B-B14F-4D97-AF65-F5344CB8AC3E}">
        <p14:creationId xmlns:p14="http://schemas.microsoft.com/office/powerpoint/2010/main" val="2722235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37FD9F-E66C-4544-8881-8AAF70706BCF}" type="datetimeFigureOut">
              <a:rPr lang="en-US" smtClean="0"/>
              <a:t>4/9/24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63DAAA-1894-624F-8088-34475A8467B4}" type="slidenum">
              <a:rPr lang="en-US" smtClean="0"/>
              <a:t>‹#›</a:t>
            </a:fld>
            <a:endParaRPr lang="en-US"/>
          </a:p>
        </p:txBody>
      </p:sp>
    </p:spTree>
    <p:extLst>
      <p:ext uri="{BB962C8B-B14F-4D97-AF65-F5344CB8AC3E}">
        <p14:creationId xmlns:p14="http://schemas.microsoft.com/office/powerpoint/2010/main" val="266981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F837FD9F-E66C-4544-8881-8AAF70706BCF}" type="datetimeFigureOut">
              <a:rPr lang="en-US" smtClean="0"/>
              <a:t>4/9/24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63DAAA-1894-624F-8088-34475A8467B4}" type="slidenum">
              <a:rPr lang="en-US" smtClean="0"/>
              <a:t>‹#›</a:t>
            </a:fld>
            <a:endParaRPr lang="en-US"/>
          </a:p>
        </p:txBody>
      </p:sp>
    </p:spTree>
    <p:extLst>
      <p:ext uri="{BB962C8B-B14F-4D97-AF65-F5344CB8AC3E}">
        <p14:creationId xmlns:p14="http://schemas.microsoft.com/office/powerpoint/2010/main" val="37865958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F837FD9F-E66C-4544-8881-8AAF70706BCF}" type="datetimeFigureOut">
              <a:rPr lang="en-US" smtClean="0"/>
              <a:t>4/9/24</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463DAAA-1894-624F-8088-34475A8467B4}" type="slidenum">
              <a:rPr lang="en-US" smtClean="0"/>
              <a:t>‹#›</a:t>
            </a:fld>
            <a:endParaRPr lang="en-US"/>
          </a:p>
        </p:txBody>
      </p:sp>
    </p:spTree>
    <p:extLst>
      <p:ext uri="{BB962C8B-B14F-4D97-AF65-F5344CB8AC3E}">
        <p14:creationId xmlns:p14="http://schemas.microsoft.com/office/powerpoint/2010/main" val="1272222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F837FD9F-E66C-4544-8881-8AAF70706BCF}" type="datetimeFigureOut">
              <a:rPr lang="en-US" smtClean="0"/>
              <a:t>4/9/24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63DAAA-1894-624F-8088-34475A8467B4}"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403871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37FD9F-E66C-4544-8881-8AAF70706BCF}" type="datetimeFigureOut">
              <a:rPr lang="en-US" smtClean="0"/>
              <a:t>4/9/24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63DAAA-1894-624F-8088-34475A8467B4}" type="slidenum">
              <a:rPr lang="en-US" smtClean="0"/>
              <a:t>‹#›</a:t>
            </a:fld>
            <a:endParaRPr lang="en-US"/>
          </a:p>
        </p:txBody>
      </p:sp>
    </p:spTree>
    <p:extLst>
      <p:ext uri="{BB962C8B-B14F-4D97-AF65-F5344CB8AC3E}">
        <p14:creationId xmlns:p14="http://schemas.microsoft.com/office/powerpoint/2010/main" val="2128279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37FD9F-E66C-4544-8881-8AAF70706BCF}" type="datetimeFigureOut">
              <a:rPr lang="en-US" smtClean="0"/>
              <a:t>4/9/24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63DAAA-1894-624F-8088-34475A8467B4}" type="slidenum">
              <a:rPr lang="en-US" smtClean="0"/>
              <a:t>‹#›</a:t>
            </a:fld>
            <a:endParaRPr lang="en-US"/>
          </a:p>
        </p:txBody>
      </p:sp>
    </p:spTree>
    <p:extLst>
      <p:ext uri="{BB962C8B-B14F-4D97-AF65-F5344CB8AC3E}">
        <p14:creationId xmlns:p14="http://schemas.microsoft.com/office/powerpoint/2010/main" val="2835226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F837FD9F-E66C-4544-8881-8AAF70706BCF}" type="datetimeFigureOut">
              <a:rPr lang="en-US" smtClean="0"/>
              <a:t>4/9/24</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4463DAAA-1894-624F-8088-34475A8467B4}" type="slidenum">
              <a:rPr lang="en-US" smtClean="0"/>
              <a:t>‹#›</a:t>
            </a:fld>
            <a:endParaRPr lang="en-US"/>
          </a:p>
        </p:txBody>
      </p:sp>
    </p:spTree>
    <p:extLst>
      <p:ext uri="{BB962C8B-B14F-4D97-AF65-F5344CB8AC3E}">
        <p14:creationId xmlns:p14="http://schemas.microsoft.com/office/powerpoint/2010/main" val="3289090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F837FD9F-E66C-4544-8881-8AAF70706BCF}" type="datetimeFigureOut">
              <a:rPr lang="en-US" smtClean="0"/>
              <a:t>4/9/24</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4463DAAA-1894-624F-8088-34475A8467B4}" type="slidenum">
              <a:rPr lang="en-US" smtClean="0"/>
              <a:t>‹#›</a:t>
            </a:fld>
            <a:endParaRPr lang="en-US"/>
          </a:p>
        </p:txBody>
      </p:sp>
    </p:spTree>
    <p:extLst>
      <p:ext uri="{BB962C8B-B14F-4D97-AF65-F5344CB8AC3E}">
        <p14:creationId xmlns:p14="http://schemas.microsoft.com/office/powerpoint/2010/main" val="1841714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F837FD9F-E66C-4544-8881-8AAF70706BCF}" type="datetimeFigureOut">
              <a:rPr lang="en-US" smtClean="0"/>
              <a:t>4/9/24</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4463DAAA-1894-624F-8088-34475A8467B4}" type="slidenum">
              <a:rPr lang="en-US" smtClean="0"/>
              <a:t>‹#›</a:t>
            </a:fld>
            <a:endParaRPr lang="en-US"/>
          </a:p>
        </p:txBody>
      </p:sp>
    </p:spTree>
    <p:extLst>
      <p:ext uri="{BB962C8B-B14F-4D97-AF65-F5344CB8AC3E}">
        <p14:creationId xmlns:p14="http://schemas.microsoft.com/office/powerpoint/2010/main" val="8728221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theconversationproject.or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hyperlink" Target="https://www.acba.org/wp-content/uploads/2023/04/ACBA_PoALivingWill.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hyperlink" Target="https://pennstatelaw.psu.edu/"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Orsattig@duq.edu" TargetMode="External"/><Relationship Id="rId2" Type="http://schemas.openxmlformats.org/officeDocument/2006/relationships/hyperlink" Target="mailto:Nortonk1@duq.edu" TargetMode="External"/><Relationship Id="rId1" Type="http://schemas.openxmlformats.org/officeDocument/2006/relationships/slideLayout" Target="../slideLayouts/slideLayout2.xml"/><Relationship Id="rId4" Type="http://schemas.openxmlformats.org/officeDocument/2006/relationships/hyperlink" Target="mailto:mcscott9055@widener.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hyperlink" Target="https://www.pacourts.us/judicial-administration/court-programs/office-of-elder-justice-in-the-courts" TargetMode="External"/><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18B31-3D0B-6BB7-DB84-B85F2C6AF795}"/>
              </a:ext>
            </a:extLst>
          </p:cNvPr>
          <p:cNvSpPr>
            <a:spLocks noGrp="1"/>
          </p:cNvSpPr>
          <p:nvPr>
            <p:ph type="ctrTitle"/>
          </p:nvPr>
        </p:nvSpPr>
        <p:spPr>
          <a:xfrm>
            <a:off x="1600200" y="1206147"/>
            <a:ext cx="8991600" cy="1645920"/>
          </a:xfrm>
        </p:spPr>
        <p:txBody>
          <a:bodyPr/>
          <a:lstStyle/>
          <a:p>
            <a:r>
              <a:rPr lang="en-US" dirty="0"/>
              <a:t>National Healthcare Decisions Day</a:t>
            </a:r>
          </a:p>
        </p:txBody>
      </p:sp>
      <p:sp>
        <p:nvSpPr>
          <p:cNvPr id="3" name="Subtitle 2">
            <a:extLst>
              <a:ext uri="{FF2B5EF4-FFF2-40B4-BE49-F238E27FC236}">
                <a16:creationId xmlns:a16="http://schemas.microsoft.com/office/drawing/2014/main" id="{AC830DEB-787C-42FB-C45B-AEFCD681702C}"/>
              </a:ext>
            </a:extLst>
          </p:cNvPr>
          <p:cNvSpPr>
            <a:spLocks noGrp="1"/>
          </p:cNvSpPr>
          <p:nvPr>
            <p:ph type="subTitle" idx="1"/>
          </p:nvPr>
        </p:nvSpPr>
        <p:spPr>
          <a:xfrm>
            <a:off x="841681" y="3291974"/>
            <a:ext cx="6801612" cy="1239894"/>
          </a:xfrm>
        </p:spPr>
        <p:txBody>
          <a:bodyPr>
            <a:normAutofit/>
          </a:bodyPr>
          <a:lstStyle/>
          <a:p>
            <a:r>
              <a:rPr lang="en-US" sz="3200" dirty="0"/>
              <a:t>April 16, 2024</a:t>
            </a:r>
          </a:p>
        </p:txBody>
      </p:sp>
      <p:pic>
        <p:nvPicPr>
          <p:cNvPr id="1026" name="Picture 2" descr="thinking about healthcare decisions">
            <a:extLst>
              <a:ext uri="{FF2B5EF4-FFF2-40B4-BE49-F238E27FC236}">
                <a16:creationId xmlns:a16="http://schemas.microsoft.com/office/drawing/2014/main" id="{BB4F9D79-5FC3-D03D-A23A-4A709C7827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935503"/>
            <a:ext cx="3418016" cy="3418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C496AF3-BFA4-3B77-09A4-FD19D169A50D}"/>
              </a:ext>
            </a:extLst>
          </p:cNvPr>
          <p:cNvSpPr txBox="1"/>
          <p:nvPr/>
        </p:nvSpPr>
        <p:spPr>
          <a:xfrm>
            <a:off x="8201997" y="6211669"/>
            <a:ext cx="3990003" cy="646331"/>
          </a:xfrm>
          <a:prstGeom prst="rect">
            <a:avLst/>
          </a:prstGeom>
          <a:noFill/>
        </p:spPr>
        <p:txBody>
          <a:bodyPr wrap="none" rtlCol="0">
            <a:spAutoFit/>
          </a:bodyPr>
          <a:lstStyle/>
          <a:p>
            <a:r>
              <a:rPr lang="en-US" dirty="0"/>
              <a:t>Created with Microsoft Image Designer:</a:t>
            </a:r>
          </a:p>
          <a:p>
            <a:r>
              <a:rPr lang="en-US" dirty="0"/>
              <a:t>“thinking about healthcare decisions”</a:t>
            </a:r>
          </a:p>
        </p:txBody>
      </p:sp>
    </p:spTree>
    <p:extLst>
      <p:ext uri="{BB962C8B-B14F-4D97-AF65-F5344CB8AC3E}">
        <p14:creationId xmlns:p14="http://schemas.microsoft.com/office/powerpoint/2010/main" val="2981237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BD26B7-B265-ABCA-A7B7-557F5EE9C05C}"/>
              </a:ext>
            </a:extLst>
          </p:cNvPr>
          <p:cNvSpPr>
            <a:spLocks noGrp="1"/>
          </p:cNvSpPr>
          <p:nvPr>
            <p:ph type="title"/>
          </p:nvPr>
        </p:nvSpPr>
        <p:spPr>
          <a:xfrm>
            <a:off x="2231136" y="3027405"/>
            <a:ext cx="7729728" cy="2224217"/>
          </a:xfrm>
        </p:spPr>
        <p:txBody>
          <a:bodyPr anchor="t">
            <a:normAutofit/>
          </a:bodyPr>
          <a:lstStyle/>
          <a:p>
            <a:pPr algn="l"/>
            <a:r>
              <a:rPr lang="en-US" sz="2000" cap="none" dirty="0"/>
              <a:t>*</a:t>
            </a:r>
            <a:r>
              <a:rPr lang="en-US" sz="1800" dirty="0">
                <a:effectLst/>
                <a:latin typeface="Calibri" panose="020F0502020204030204" pitchFamily="34" charset="0"/>
                <a:ea typeface="Calibri" panose="020F0502020204030204" pitchFamily="34" charset="0"/>
                <a:cs typeface="Times New Roman" panose="02020603050405020304" pitchFamily="18" charset="0"/>
              </a:rPr>
              <a:t>an annual initiative celebrated on April 16th to encourage and empower people to begin conversations about their wishes for care through the end of life.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2000" cap="none" dirty="0"/>
            </a:br>
            <a:r>
              <a:rPr lang="en-US" sz="2000" cap="none" dirty="0"/>
              <a:t>-The Conversation Project</a:t>
            </a:r>
            <a:br>
              <a:rPr lang="en-US" sz="2000" cap="none" dirty="0"/>
            </a:br>
            <a:r>
              <a:rPr lang="en-US" sz="2000" cap="none" dirty="0"/>
              <a:t>(</a:t>
            </a:r>
            <a:r>
              <a:rPr lang="en-US" sz="2000" cap="none" dirty="0">
                <a:hlinkClick r:id="rId2"/>
              </a:rPr>
              <a:t>https://theconversationproject.org</a:t>
            </a:r>
            <a:r>
              <a:rPr lang="en-US" sz="2000" cap="none" dirty="0"/>
              <a:t>)</a:t>
            </a:r>
          </a:p>
        </p:txBody>
      </p:sp>
      <p:pic>
        <p:nvPicPr>
          <p:cNvPr id="5" name="Picture 4">
            <a:extLst>
              <a:ext uri="{FF2B5EF4-FFF2-40B4-BE49-F238E27FC236}">
                <a16:creationId xmlns:a16="http://schemas.microsoft.com/office/drawing/2014/main" id="{9B2707C1-25AF-18C4-BF5C-AC6D56756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2265" y="241902"/>
            <a:ext cx="6727469" cy="2637223"/>
          </a:xfrm>
          <a:prstGeom prst="rect">
            <a:avLst/>
          </a:prstGeom>
        </p:spPr>
      </p:pic>
    </p:spTree>
    <p:extLst>
      <p:ext uri="{BB962C8B-B14F-4D97-AF65-F5344CB8AC3E}">
        <p14:creationId xmlns:p14="http://schemas.microsoft.com/office/powerpoint/2010/main" val="407009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AFA6D-E378-2CE6-37E6-BCAA2B62E2D6}"/>
              </a:ext>
            </a:extLst>
          </p:cNvPr>
          <p:cNvSpPr>
            <a:spLocks noGrp="1"/>
          </p:cNvSpPr>
          <p:nvPr>
            <p:ph type="title"/>
          </p:nvPr>
        </p:nvSpPr>
        <p:spPr>
          <a:xfrm>
            <a:off x="2310714" y="4979772"/>
            <a:ext cx="7810788" cy="1597358"/>
          </a:xfrm>
        </p:spPr>
        <p:txBody>
          <a:bodyPr>
            <a:normAutofit fontScale="90000"/>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date was set in 2008, by attorney Nathan Kottkamp, based on the Benjamin Franklin quote that “[I]n this world, nothing is certain except death and taxes.” So, do your taxes each year by the 15th and review your health care wishes each year on the 16th. We want to normalize reviewing this each year and recognize that wishes or the people in your life may change.” –the conversation project </a:t>
            </a:r>
            <a:endParaRPr lang="en-US" dirty="0"/>
          </a:p>
        </p:txBody>
      </p:sp>
      <p:pic>
        <p:nvPicPr>
          <p:cNvPr id="3" name="Picture 2">
            <a:extLst>
              <a:ext uri="{FF2B5EF4-FFF2-40B4-BE49-F238E27FC236}">
                <a16:creationId xmlns:a16="http://schemas.microsoft.com/office/drawing/2014/main" id="{0D6DB3B2-7D49-3C51-627E-D3B0AC6C7D7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5188" y="123568"/>
            <a:ext cx="8481840" cy="4768906"/>
          </a:xfrm>
          <a:prstGeom prst="rect">
            <a:avLst/>
          </a:prstGeom>
        </p:spPr>
      </p:pic>
    </p:spTree>
    <p:extLst>
      <p:ext uri="{BB962C8B-B14F-4D97-AF65-F5344CB8AC3E}">
        <p14:creationId xmlns:p14="http://schemas.microsoft.com/office/powerpoint/2010/main" val="3755725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070B-BB66-D703-8C75-3F35A2181F94}"/>
              </a:ext>
            </a:extLst>
          </p:cNvPr>
          <p:cNvSpPr>
            <a:spLocks noGrp="1"/>
          </p:cNvSpPr>
          <p:nvPr>
            <p:ph type="title"/>
          </p:nvPr>
        </p:nvSpPr>
        <p:spPr/>
        <p:txBody>
          <a:bodyPr/>
          <a:lstStyle/>
          <a:p>
            <a:r>
              <a:rPr lang="en-US" dirty="0"/>
              <a:t>Decisions and Directives</a:t>
            </a:r>
          </a:p>
        </p:txBody>
      </p:sp>
      <p:sp>
        <p:nvSpPr>
          <p:cNvPr id="3" name="Text Placeholder 2">
            <a:extLst>
              <a:ext uri="{FF2B5EF4-FFF2-40B4-BE49-F238E27FC236}">
                <a16:creationId xmlns:a16="http://schemas.microsoft.com/office/drawing/2014/main" id="{609F346C-AD27-9E17-F293-4C54262E5E3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9468889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2FFC51-13BB-85D0-686A-521963BAE630}"/>
              </a:ext>
            </a:extLst>
          </p:cNvPr>
          <p:cNvSpPr>
            <a:spLocks noGrp="1"/>
          </p:cNvSpPr>
          <p:nvPr>
            <p:ph type="title"/>
          </p:nvPr>
        </p:nvSpPr>
        <p:spPr/>
        <p:txBody>
          <a:bodyPr/>
          <a:lstStyle/>
          <a:p>
            <a:r>
              <a:rPr lang="en-US" dirty="0"/>
              <a:t>What &amp; why &amp; Who</a:t>
            </a:r>
          </a:p>
        </p:txBody>
      </p:sp>
      <p:sp>
        <p:nvSpPr>
          <p:cNvPr id="5" name="Content Placeholder 4">
            <a:extLst>
              <a:ext uri="{FF2B5EF4-FFF2-40B4-BE49-F238E27FC236}">
                <a16:creationId xmlns:a16="http://schemas.microsoft.com/office/drawing/2014/main" id="{0A235BA6-0D4C-C9F9-2D59-E48BBC055B62}"/>
              </a:ext>
            </a:extLst>
          </p:cNvPr>
          <p:cNvSpPr>
            <a:spLocks noGrp="1"/>
          </p:cNvSpPr>
          <p:nvPr>
            <p:ph sz="half" idx="1"/>
          </p:nvPr>
        </p:nvSpPr>
        <p:spPr/>
        <p:txBody>
          <a:bodyPr/>
          <a:lstStyle/>
          <a:p>
            <a:r>
              <a:rPr lang="en-US" sz="3200" dirty="0"/>
              <a:t>What are they?</a:t>
            </a:r>
          </a:p>
          <a:p>
            <a:r>
              <a:rPr lang="en-US" sz="3200" dirty="0"/>
              <a:t>What do they cover?</a:t>
            </a:r>
          </a:p>
          <a:p>
            <a:endParaRPr lang="en-US" dirty="0"/>
          </a:p>
        </p:txBody>
      </p:sp>
      <p:sp>
        <p:nvSpPr>
          <p:cNvPr id="6" name="Content Placeholder 5">
            <a:extLst>
              <a:ext uri="{FF2B5EF4-FFF2-40B4-BE49-F238E27FC236}">
                <a16:creationId xmlns:a16="http://schemas.microsoft.com/office/drawing/2014/main" id="{C296CCC0-9BFC-FC73-F451-1CCBFF0901B4}"/>
              </a:ext>
            </a:extLst>
          </p:cNvPr>
          <p:cNvSpPr>
            <a:spLocks noGrp="1"/>
          </p:cNvSpPr>
          <p:nvPr>
            <p:ph sz="half" idx="2"/>
          </p:nvPr>
        </p:nvSpPr>
        <p:spPr>
          <a:xfrm>
            <a:off x="6338315" y="2638044"/>
            <a:ext cx="4646842" cy="3101982"/>
          </a:xfrm>
        </p:spPr>
        <p:txBody>
          <a:bodyPr/>
          <a:lstStyle/>
          <a:p>
            <a:r>
              <a:rPr lang="en-US" sz="3200" dirty="0"/>
              <a:t>Why have them?</a:t>
            </a:r>
          </a:p>
          <a:p>
            <a:r>
              <a:rPr lang="en-US" sz="3200" dirty="0"/>
              <a:t>Who should have them?</a:t>
            </a:r>
          </a:p>
          <a:p>
            <a:endParaRPr lang="en-US" dirty="0"/>
          </a:p>
        </p:txBody>
      </p:sp>
    </p:spTree>
    <p:extLst>
      <p:ext uri="{BB962C8B-B14F-4D97-AF65-F5344CB8AC3E}">
        <p14:creationId xmlns:p14="http://schemas.microsoft.com/office/powerpoint/2010/main" val="310425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5FD7CDFB-F696-A0CF-9D3B-C81C3D4B3447}"/>
              </a:ext>
            </a:extLst>
          </p:cNvPr>
          <p:cNvGraphicFramePr/>
          <p:nvPr>
            <p:extLst>
              <p:ext uri="{D42A27DB-BD31-4B8C-83A1-F6EECF244321}">
                <p14:modId xmlns:p14="http://schemas.microsoft.com/office/powerpoint/2010/main" val="1926140384"/>
              </p:ext>
            </p:extLst>
          </p:nvPr>
        </p:nvGraphicFramePr>
        <p:xfrm>
          <a:off x="2032000" y="914400"/>
          <a:ext cx="8128000" cy="52239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38730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75404-26DF-E1FB-B392-0C93F24FD40C}"/>
              </a:ext>
            </a:extLst>
          </p:cNvPr>
          <p:cNvSpPr>
            <a:spLocks noGrp="1"/>
          </p:cNvSpPr>
          <p:nvPr>
            <p:ph type="title"/>
          </p:nvPr>
        </p:nvSpPr>
        <p:spPr/>
        <p:txBody>
          <a:bodyPr/>
          <a:lstStyle/>
          <a:p>
            <a:r>
              <a:rPr lang="en-US" dirty="0"/>
              <a:t>What do they look like</a:t>
            </a:r>
          </a:p>
        </p:txBody>
      </p:sp>
      <p:sp>
        <p:nvSpPr>
          <p:cNvPr id="3" name="Content Placeholder 2">
            <a:extLst>
              <a:ext uri="{FF2B5EF4-FFF2-40B4-BE49-F238E27FC236}">
                <a16:creationId xmlns:a16="http://schemas.microsoft.com/office/drawing/2014/main" id="{6915735D-9B0B-0ABC-5711-13F13E14E57F}"/>
              </a:ext>
            </a:extLst>
          </p:cNvPr>
          <p:cNvSpPr>
            <a:spLocks noGrp="1"/>
          </p:cNvSpPr>
          <p:nvPr>
            <p:ph idx="1"/>
          </p:nvPr>
        </p:nvSpPr>
        <p:spPr/>
        <p:txBody>
          <a:bodyPr/>
          <a:lstStyle/>
          <a:p>
            <a:r>
              <a:rPr lang="en-US" dirty="0"/>
              <a:t>Why types of information do they include</a:t>
            </a:r>
          </a:p>
          <a:p>
            <a:pPr lvl="1"/>
            <a:r>
              <a:rPr lang="en-US" dirty="0"/>
              <a:t>How much/how little</a:t>
            </a:r>
          </a:p>
          <a:p>
            <a:r>
              <a:rPr lang="en-US" dirty="0"/>
              <a:t>How do you develop these</a:t>
            </a:r>
          </a:p>
          <a:p>
            <a:r>
              <a:rPr lang="en-US" dirty="0"/>
              <a:t>ACBA (handout available at some locations)</a:t>
            </a:r>
          </a:p>
          <a:p>
            <a:pPr lvl="1"/>
            <a:r>
              <a:rPr lang="en-US" dirty="0">
                <a:hlinkClick r:id="rId2"/>
              </a:rPr>
              <a:t>https://www.acba.org/wp-content/uploads/2023/04/ACBA_PoALivingWill.pdf</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808044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99B752F-D69B-CBA4-15F5-8DCF3379F8E4}"/>
              </a:ext>
            </a:extLst>
          </p:cNvPr>
          <p:cNvSpPr>
            <a:spLocks noGrp="1"/>
          </p:cNvSpPr>
          <p:nvPr>
            <p:ph type="title"/>
          </p:nvPr>
        </p:nvSpPr>
        <p:spPr/>
        <p:txBody>
          <a:bodyPr/>
          <a:lstStyle/>
          <a:p>
            <a:r>
              <a:rPr lang="en-US" dirty="0"/>
              <a:t>QUESTIONS</a:t>
            </a:r>
          </a:p>
        </p:txBody>
      </p:sp>
      <p:sp>
        <p:nvSpPr>
          <p:cNvPr id="5" name="Text Placeholder 4">
            <a:extLst>
              <a:ext uri="{FF2B5EF4-FFF2-40B4-BE49-F238E27FC236}">
                <a16:creationId xmlns:a16="http://schemas.microsoft.com/office/drawing/2014/main" id="{8D9E2278-A626-3B8D-631F-13BD3455F2B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970754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D356-48B6-F405-14CF-C4E0B31E15D5}"/>
              </a:ext>
            </a:extLst>
          </p:cNvPr>
          <p:cNvSpPr>
            <a:spLocks noGrp="1"/>
          </p:cNvSpPr>
          <p:nvPr>
            <p:ph type="title"/>
          </p:nvPr>
        </p:nvSpPr>
        <p:spPr/>
        <p:txBody>
          <a:bodyPr/>
          <a:lstStyle/>
          <a:p>
            <a:r>
              <a:rPr lang="en-US" dirty="0"/>
              <a:t>THANK YOU!</a:t>
            </a:r>
          </a:p>
        </p:txBody>
      </p:sp>
      <p:sp>
        <p:nvSpPr>
          <p:cNvPr id="3" name="Text Placeholder 2">
            <a:extLst>
              <a:ext uri="{FF2B5EF4-FFF2-40B4-BE49-F238E27FC236}">
                <a16:creationId xmlns:a16="http://schemas.microsoft.com/office/drawing/2014/main" id="{83017912-D943-8197-9DCA-D3425EE86799}"/>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4809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2A402-5BF9-8B08-7B9C-9D98B69D48FA}"/>
              </a:ext>
            </a:extLst>
          </p:cNvPr>
          <p:cNvSpPr>
            <a:spLocks noGrp="1"/>
          </p:cNvSpPr>
          <p:nvPr>
            <p:ph type="title"/>
          </p:nvPr>
        </p:nvSpPr>
        <p:spPr>
          <a:xfrm>
            <a:off x="1600200" y="4985006"/>
            <a:ext cx="8991600" cy="1645920"/>
          </a:xfrm>
        </p:spPr>
        <p:txBody>
          <a:bodyPr/>
          <a:lstStyle/>
          <a:p>
            <a:r>
              <a:rPr lang="en-US" dirty="0"/>
              <a:t>Introductions</a:t>
            </a:r>
          </a:p>
        </p:txBody>
      </p:sp>
      <p:sp>
        <p:nvSpPr>
          <p:cNvPr id="3" name="Text Placeholder 2">
            <a:extLst>
              <a:ext uri="{FF2B5EF4-FFF2-40B4-BE49-F238E27FC236}">
                <a16:creationId xmlns:a16="http://schemas.microsoft.com/office/drawing/2014/main" id="{976B2E3E-1E91-5BDD-0C33-C1D4BE496A37}"/>
              </a:ext>
            </a:extLst>
          </p:cNvPr>
          <p:cNvSpPr>
            <a:spLocks noGrp="1"/>
          </p:cNvSpPr>
          <p:nvPr>
            <p:ph type="body" idx="1"/>
          </p:nvPr>
        </p:nvSpPr>
        <p:spPr>
          <a:xfrm>
            <a:off x="2571626" y="607911"/>
            <a:ext cx="6801612" cy="3852877"/>
          </a:xfrm>
        </p:spPr>
        <p:txBody>
          <a:bodyPr>
            <a:normAutofit lnSpcReduction="10000"/>
          </a:bodyPr>
          <a:lstStyle/>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Grace </a:t>
            </a:r>
            <a:r>
              <a:rPr lang="en-US" sz="1800" dirty="0" err="1">
                <a:effectLst/>
                <a:latin typeface="Calibri" panose="020F0502020204030204" pitchFamily="34" charset="0"/>
                <a:ea typeface="Calibri" panose="020F0502020204030204" pitchFamily="34" charset="0"/>
              </a:rPr>
              <a:t>Orsatti</a:t>
            </a:r>
            <a:r>
              <a:rPr lang="en-US" sz="1800" dirty="0">
                <a:effectLst/>
                <a:latin typeface="Calibri" panose="020F0502020204030204" pitchFamily="34" charset="0"/>
                <a:ea typeface="Calibri" panose="020F0502020204030204" pitchFamily="34" charset="0"/>
              </a:rPr>
              <a:t> (EJC) * Mary Catherine Scott (EJC)</a:t>
            </a:r>
            <a:endParaRPr lang="en-US" sz="1800" dirty="0">
              <a:effectLst/>
              <a:latin typeface="Calibri" panose="020F0502020204030204" pitchFamily="34" charset="0"/>
              <a:ea typeface="Times New Roman" panose="02020603050405020304" pitchFamily="18"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Katherine Pearson (EJC)</a:t>
            </a:r>
            <a:r>
              <a:rPr lang="en-US" sz="1800" dirty="0">
                <a:latin typeface="Calibri" panose="020F0502020204030204" pitchFamily="34" charset="0"/>
                <a:ea typeface="Calibri" panose="020F0502020204030204" pitchFamily="34" charset="0"/>
              </a:rPr>
              <a:t> * </a:t>
            </a:r>
            <a:r>
              <a:rPr lang="en-US" sz="1800" dirty="0">
                <a:effectLst/>
                <a:latin typeface="Calibri" panose="020F0502020204030204" pitchFamily="34" charset="0"/>
                <a:ea typeface="Calibri" panose="020F0502020204030204" pitchFamily="34" charset="0"/>
              </a:rPr>
              <a:t>Spencer Rand (Temple Legal Aid Office)</a:t>
            </a:r>
            <a:endParaRPr lang="en-US" sz="1800" dirty="0">
              <a:effectLst/>
              <a:latin typeface="Calibri" panose="020F0502020204030204" pitchFamily="34" charset="0"/>
              <a:ea typeface="Times New Roman" panose="02020603050405020304" pitchFamily="18"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Brendan </a:t>
            </a:r>
            <a:r>
              <a:rPr lang="en-US" sz="1800" dirty="0" err="1">
                <a:effectLst/>
                <a:latin typeface="Calibri" panose="020F0502020204030204" pitchFamily="34" charset="0"/>
                <a:ea typeface="Calibri" panose="020F0502020204030204" pitchFamily="34" charset="0"/>
              </a:rPr>
              <a:t>Corbalis</a:t>
            </a:r>
            <a:r>
              <a:rPr lang="en-US" sz="1800" dirty="0">
                <a:effectLst/>
                <a:latin typeface="Calibri" panose="020F0502020204030204" pitchFamily="34" charset="0"/>
                <a:ea typeface="Calibri" panose="020F0502020204030204" pitchFamily="34" charset="0"/>
              </a:rPr>
              <a:t> (</a:t>
            </a:r>
            <a:r>
              <a:rPr lang="en-US" sz="1800" dirty="0" err="1">
                <a:effectLst/>
                <a:latin typeface="Calibri" panose="020F0502020204030204" pitchFamily="34" charset="0"/>
                <a:ea typeface="Calibri" panose="020F0502020204030204" pitchFamily="34" charset="0"/>
              </a:rPr>
              <a:t>SeniorLaw</a:t>
            </a:r>
            <a:r>
              <a:rPr lang="en-US" sz="1800" dirty="0">
                <a:effectLst/>
                <a:latin typeface="Calibri" panose="020F0502020204030204" pitchFamily="34" charset="0"/>
                <a:ea typeface="Calibri" panose="020F0502020204030204" pitchFamily="34" charset="0"/>
              </a:rPr>
              <a:t> Center)</a:t>
            </a:r>
            <a:endParaRPr lang="en-US" sz="1800" dirty="0">
              <a:effectLst/>
              <a:latin typeface="Calibri" panose="020F0502020204030204" pitchFamily="34" charset="0"/>
              <a:ea typeface="Times New Roman" panose="02020603050405020304" pitchFamily="18"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Monica Harmon (Drexel’s </a:t>
            </a:r>
            <a:r>
              <a:rPr lang="en-US" sz="1800" dirty="0" err="1">
                <a:effectLst/>
                <a:latin typeface="Calibri" panose="020F0502020204030204" pitchFamily="34" charset="0"/>
                <a:ea typeface="Calibri" panose="020F0502020204030204" pitchFamily="34" charset="0"/>
              </a:rPr>
              <a:t>Dornsife</a:t>
            </a:r>
            <a:r>
              <a:rPr lang="en-US" sz="1800" dirty="0">
                <a:effectLst/>
                <a:latin typeface="Calibri" panose="020F0502020204030204" pitchFamily="34" charset="0"/>
                <a:ea typeface="Calibri" panose="020F0502020204030204" pitchFamily="34" charset="0"/>
              </a:rPr>
              <a:t> Center) * Kate Norton (EJC)</a:t>
            </a:r>
            <a:endParaRPr lang="en-US" sz="1800" dirty="0">
              <a:effectLst/>
              <a:latin typeface="Calibri" panose="020F0502020204030204" pitchFamily="34" charset="0"/>
              <a:ea typeface="Times New Roman" panose="02020603050405020304" pitchFamily="18" charset="0"/>
            </a:endParaRPr>
          </a:p>
          <a:p>
            <a:pPr marL="0" marR="0" algn="ctr">
              <a:spcBef>
                <a:spcPts val="0"/>
              </a:spcBef>
              <a:spcAft>
                <a:spcPts val="0"/>
              </a:spcAft>
            </a:pPr>
            <a:r>
              <a:rPr lang="en-US" sz="1800" dirty="0">
                <a:effectLst/>
                <a:latin typeface="Calibri" panose="020F0502020204030204" pitchFamily="34" charset="0"/>
                <a:ea typeface="Calibri" panose="020F0502020204030204" pitchFamily="34" charset="0"/>
              </a:rPr>
              <a:t>Eliza Hens-Greco and Nick </a:t>
            </a:r>
            <a:r>
              <a:rPr lang="en-US" sz="1800" dirty="0" err="1">
                <a:effectLst/>
                <a:latin typeface="Calibri" panose="020F0502020204030204" pitchFamily="34" charset="0"/>
                <a:ea typeface="Calibri" panose="020F0502020204030204" pitchFamily="34" charset="0"/>
              </a:rPr>
              <a:t>Piccirillo</a:t>
            </a:r>
            <a:r>
              <a:rPr lang="en-US" sz="1800" dirty="0">
                <a:effectLst/>
                <a:latin typeface="Calibri" panose="020F0502020204030204" pitchFamily="34" charset="0"/>
                <a:ea typeface="Calibri" panose="020F0502020204030204" pitchFamily="34" charset="0"/>
              </a:rPr>
              <a:t> (Duquesne Kline Students)</a:t>
            </a:r>
          </a:p>
          <a:p>
            <a:pPr marL="0" marR="0" algn="ctr">
              <a:spcBef>
                <a:spcPts val="0"/>
              </a:spcBef>
              <a:spcAft>
                <a:spcPts val="0"/>
              </a:spcAft>
            </a:pPr>
            <a:r>
              <a:rPr lang="en-US" sz="1800" dirty="0">
                <a:latin typeface="Calibri" panose="020F0502020204030204" pitchFamily="34" charset="0"/>
                <a:ea typeface="Times New Roman" panose="02020603050405020304" pitchFamily="18" charset="0"/>
              </a:rPr>
              <a:t>Members of EJC at each Pennsylvania Law School</a:t>
            </a:r>
            <a:endParaRPr lang="en-US" sz="1800" dirty="0">
              <a:effectLst/>
              <a:latin typeface="Calibri" panose="020F0502020204030204" pitchFamily="34" charset="0"/>
              <a:ea typeface="Times New Roman" panose="02020603050405020304" pitchFamily="18" charset="0"/>
            </a:endParaRPr>
          </a:p>
          <a:p>
            <a:pPr algn="ctr"/>
            <a:r>
              <a:rPr lang="en-US" dirty="0"/>
              <a:t>***</a:t>
            </a:r>
          </a:p>
          <a:p>
            <a:pPr algn="ctr"/>
            <a:r>
              <a:rPr lang="en-US" u="sng" dirty="0"/>
              <a:t>Today</a:t>
            </a:r>
          </a:p>
          <a:p>
            <a:pPr algn="ctr"/>
            <a:r>
              <a:rPr lang="en-US" dirty="0"/>
              <a:t>A little bit about EJC</a:t>
            </a:r>
          </a:p>
          <a:p>
            <a:pPr algn="ctr"/>
            <a:r>
              <a:rPr lang="en-US" dirty="0"/>
              <a:t>Elder Law</a:t>
            </a:r>
          </a:p>
          <a:p>
            <a:pPr algn="ctr"/>
            <a:r>
              <a:rPr lang="en-US" dirty="0"/>
              <a:t>Healthcare Decisions &amp; Directives</a:t>
            </a:r>
          </a:p>
        </p:txBody>
      </p:sp>
    </p:spTree>
    <p:extLst>
      <p:ext uri="{BB962C8B-B14F-4D97-AF65-F5344CB8AC3E}">
        <p14:creationId xmlns:p14="http://schemas.microsoft.com/office/powerpoint/2010/main" val="137039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par>
                                <p:cTn id="17" presetID="9"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dissolve">
                                      <p:cBhvr>
                                        <p:cTn id="19" dur="500"/>
                                        <p:tgtEl>
                                          <p:spTgt spid="3">
                                            <p:txEl>
                                              <p:pRg st="4" end="4"/>
                                            </p:txEl>
                                          </p:spTgt>
                                        </p:tgtEl>
                                      </p:cBhvr>
                                    </p:animEffect>
                                  </p:childTnLst>
                                </p:cTn>
                              </p:par>
                              <p:par>
                                <p:cTn id="20" presetID="9"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par>
                                <p:cTn id="28" presetID="9"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dissolve">
                                      <p:cBhvr>
                                        <p:cTn id="30" dur="500"/>
                                        <p:tgtEl>
                                          <p:spTgt spid="3">
                                            <p:txEl>
                                              <p:pRg st="8" end="8"/>
                                            </p:txEl>
                                          </p:spTgt>
                                        </p:tgtEl>
                                      </p:cBhvr>
                                    </p:animEffect>
                                  </p:childTnLst>
                                </p:cTn>
                              </p:par>
                              <p:par>
                                <p:cTn id="31" presetID="9"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dissolve">
                                      <p:cBhvr>
                                        <p:cTn id="33" dur="500"/>
                                        <p:tgtEl>
                                          <p:spTgt spid="3">
                                            <p:txEl>
                                              <p:pRg st="9" end="9"/>
                                            </p:txEl>
                                          </p:spTgt>
                                        </p:tgtEl>
                                      </p:cBhvr>
                                    </p:animEffect>
                                  </p:childTnLst>
                                </p:cTn>
                              </p:par>
                              <p:par>
                                <p:cTn id="34" presetID="9"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dissolv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BEABD74-FDA3-BEC7-5904-DCE784D2077F}"/>
              </a:ext>
            </a:extLst>
          </p:cNvPr>
          <p:cNvPicPr>
            <a:picLocks noChangeAspect="1"/>
          </p:cNvPicPr>
          <p:nvPr/>
        </p:nvPicPr>
        <p:blipFill>
          <a:blip r:embed="rId3"/>
          <a:stretch>
            <a:fillRect/>
          </a:stretch>
        </p:blipFill>
        <p:spPr>
          <a:xfrm>
            <a:off x="4191357" y="3100324"/>
            <a:ext cx="3544934" cy="1188720"/>
          </a:xfrm>
          <a:prstGeom prst="rect">
            <a:avLst/>
          </a:prstGeom>
        </p:spPr>
      </p:pic>
      <p:pic>
        <p:nvPicPr>
          <p:cNvPr id="11" name="Picture 10">
            <a:extLst>
              <a:ext uri="{FF2B5EF4-FFF2-40B4-BE49-F238E27FC236}">
                <a16:creationId xmlns:a16="http://schemas.microsoft.com/office/drawing/2014/main" id="{34CC182A-B928-03D3-5F50-3B2CA0ED399D}"/>
              </a:ext>
            </a:extLst>
          </p:cNvPr>
          <p:cNvPicPr>
            <a:picLocks noChangeAspect="1"/>
          </p:cNvPicPr>
          <p:nvPr/>
        </p:nvPicPr>
        <p:blipFill>
          <a:blip r:embed="rId4"/>
          <a:stretch>
            <a:fillRect/>
          </a:stretch>
        </p:blipFill>
        <p:spPr>
          <a:xfrm>
            <a:off x="774564" y="5549374"/>
            <a:ext cx="4114800" cy="876300"/>
          </a:xfrm>
          <a:prstGeom prst="rect">
            <a:avLst/>
          </a:prstGeom>
        </p:spPr>
      </p:pic>
      <p:pic>
        <p:nvPicPr>
          <p:cNvPr id="14" name="Picture 13">
            <a:extLst>
              <a:ext uri="{FF2B5EF4-FFF2-40B4-BE49-F238E27FC236}">
                <a16:creationId xmlns:a16="http://schemas.microsoft.com/office/drawing/2014/main" id="{871B9EAC-96EA-6AC6-C7EB-FBA72637B6DF}"/>
              </a:ext>
            </a:extLst>
          </p:cNvPr>
          <p:cNvPicPr>
            <a:picLocks noChangeAspect="1"/>
          </p:cNvPicPr>
          <p:nvPr/>
        </p:nvPicPr>
        <p:blipFill>
          <a:blip r:embed="rId5"/>
          <a:stretch>
            <a:fillRect/>
          </a:stretch>
        </p:blipFill>
        <p:spPr>
          <a:xfrm>
            <a:off x="6840477" y="5417421"/>
            <a:ext cx="3120387" cy="1188719"/>
          </a:xfrm>
          <a:prstGeom prst="rect">
            <a:avLst/>
          </a:prstGeom>
        </p:spPr>
      </p:pic>
      <p:sp>
        <p:nvSpPr>
          <p:cNvPr id="15" name="TextBox 14">
            <a:extLst>
              <a:ext uri="{FF2B5EF4-FFF2-40B4-BE49-F238E27FC236}">
                <a16:creationId xmlns:a16="http://schemas.microsoft.com/office/drawing/2014/main" id="{A8174BFC-5A5A-6DD0-9B81-DACB0DEA9231}"/>
              </a:ext>
            </a:extLst>
          </p:cNvPr>
          <p:cNvSpPr txBox="1"/>
          <p:nvPr/>
        </p:nvSpPr>
        <p:spPr>
          <a:xfrm>
            <a:off x="8006337" y="6056283"/>
            <a:ext cx="2120900" cy="369332"/>
          </a:xfrm>
          <a:prstGeom prst="rect">
            <a:avLst/>
          </a:prstGeom>
          <a:noFill/>
        </p:spPr>
        <p:txBody>
          <a:bodyPr wrap="square" rtlCol="0">
            <a:spAutoFit/>
          </a:bodyPr>
          <a:lstStyle/>
          <a:p>
            <a:r>
              <a:rPr lang="en-US" dirty="0">
                <a:solidFill>
                  <a:srgbClr val="002060"/>
                </a:solidFill>
              </a:rPr>
              <a:t>Dickinson Law</a:t>
            </a:r>
          </a:p>
        </p:txBody>
      </p:sp>
      <p:pic>
        <p:nvPicPr>
          <p:cNvPr id="17" name="Picture 16">
            <a:extLst>
              <a:ext uri="{FF2B5EF4-FFF2-40B4-BE49-F238E27FC236}">
                <a16:creationId xmlns:a16="http://schemas.microsoft.com/office/drawing/2014/main" id="{4114362C-08E0-E57B-455F-8C52D96FE091}"/>
              </a:ext>
            </a:extLst>
          </p:cNvPr>
          <p:cNvPicPr>
            <a:picLocks noChangeAspect="1"/>
          </p:cNvPicPr>
          <p:nvPr/>
        </p:nvPicPr>
        <p:blipFill>
          <a:blip r:embed="rId6"/>
          <a:stretch>
            <a:fillRect/>
          </a:stretch>
        </p:blipFill>
        <p:spPr>
          <a:xfrm>
            <a:off x="2231136" y="4262791"/>
            <a:ext cx="2536992" cy="780613"/>
          </a:xfrm>
          <a:prstGeom prst="rect">
            <a:avLst/>
          </a:prstGeom>
        </p:spPr>
      </p:pic>
      <p:sp>
        <p:nvSpPr>
          <p:cNvPr id="18" name="TextBox 17">
            <a:extLst>
              <a:ext uri="{FF2B5EF4-FFF2-40B4-BE49-F238E27FC236}">
                <a16:creationId xmlns:a16="http://schemas.microsoft.com/office/drawing/2014/main" id="{D7C879B0-01F4-5C7D-2DFF-E053891F3B4A}"/>
              </a:ext>
            </a:extLst>
          </p:cNvPr>
          <p:cNvSpPr txBox="1"/>
          <p:nvPr/>
        </p:nvSpPr>
        <p:spPr>
          <a:xfrm>
            <a:off x="2945990" y="4916570"/>
            <a:ext cx="2157188" cy="369332"/>
          </a:xfrm>
          <a:prstGeom prst="rect">
            <a:avLst/>
          </a:prstGeom>
          <a:noFill/>
        </p:spPr>
        <p:txBody>
          <a:bodyPr wrap="square" rtlCol="0">
            <a:spAutoFit/>
          </a:bodyPr>
          <a:lstStyle/>
          <a:p>
            <a:r>
              <a:rPr lang="en-US" dirty="0">
                <a:solidFill>
                  <a:schemeClr val="bg1"/>
                </a:solidFill>
              </a:rPr>
              <a:t>School of Law</a:t>
            </a:r>
          </a:p>
        </p:txBody>
      </p:sp>
      <p:pic>
        <p:nvPicPr>
          <p:cNvPr id="19" name="Picture 18">
            <a:extLst>
              <a:ext uri="{FF2B5EF4-FFF2-40B4-BE49-F238E27FC236}">
                <a16:creationId xmlns:a16="http://schemas.microsoft.com/office/drawing/2014/main" id="{C9BC524C-BBEE-F5F0-86BC-75CEB037BDB6}"/>
              </a:ext>
            </a:extLst>
          </p:cNvPr>
          <p:cNvPicPr>
            <a:picLocks noChangeAspect="1"/>
          </p:cNvPicPr>
          <p:nvPr/>
        </p:nvPicPr>
        <p:blipFill>
          <a:blip r:embed="rId7"/>
          <a:stretch>
            <a:fillRect/>
          </a:stretch>
        </p:blipFill>
        <p:spPr>
          <a:xfrm>
            <a:off x="8184245" y="4192914"/>
            <a:ext cx="2692400" cy="1041400"/>
          </a:xfrm>
          <a:prstGeom prst="rect">
            <a:avLst/>
          </a:prstGeom>
        </p:spPr>
      </p:pic>
      <p:sp>
        <p:nvSpPr>
          <p:cNvPr id="8" name="Title 7">
            <a:extLst>
              <a:ext uri="{FF2B5EF4-FFF2-40B4-BE49-F238E27FC236}">
                <a16:creationId xmlns:a16="http://schemas.microsoft.com/office/drawing/2014/main" id="{A5E5048A-CDF6-9FCD-23F6-8EEEB149E156}"/>
              </a:ext>
            </a:extLst>
          </p:cNvPr>
          <p:cNvSpPr>
            <a:spLocks noGrp="1"/>
          </p:cNvSpPr>
          <p:nvPr>
            <p:ph type="title"/>
          </p:nvPr>
        </p:nvSpPr>
        <p:spPr>
          <a:xfrm>
            <a:off x="2231136" y="1304238"/>
            <a:ext cx="7729728" cy="849174"/>
          </a:xfrm>
        </p:spPr>
        <p:txBody>
          <a:bodyPr/>
          <a:lstStyle/>
          <a:p>
            <a:endParaRPr lang="en-US" dirty="0"/>
          </a:p>
        </p:txBody>
      </p:sp>
      <p:pic>
        <p:nvPicPr>
          <p:cNvPr id="3" name="Picture 2">
            <a:extLst>
              <a:ext uri="{FF2B5EF4-FFF2-40B4-BE49-F238E27FC236}">
                <a16:creationId xmlns:a16="http://schemas.microsoft.com/office/drawing/2014/main" id="{805B183A-8880-540C-79FA-E1316BC67059}"/>
              </a:ext>
            </a:extLst>
          </p:cNvPr>
          <p:cNvPicPr>
            <a:picLocks noChangeAspect="1"/>
          </p:cNvPicPr>
          <p:nvPr/>
        </p:nvPicPr>
        <p:blipFill>
          <a:blip r:embed="rId8"/>
          <a:stretch>
            <a:fillRect/>
          </a:stretch>
        </p:blipFill>
        <p:spPr>
          <a:xfrm>
            <a:off x="2209800" y="796601"/>
            <a:ext cx="7772400" cy="2083904"/>
          </a:xfrm>
          <a:prstGeom prst="rect">
            <a:avLst/>
          </a:prstGeom>
        </p:spPr>
      </p:pic>
      <p:pic>
        <p:nvPicPr>
          <p:cNvPr id="1026" name="Picture 2" descr="Penn State">
            <a:hlinkClick r:id="rId9" tooltip="Penn State law"/>
            <a:extLst>
              <a:ext uri="{FF2B5EF4-FFF2-40B4-BE49-F238E27FC236}">
                <a16:creationId xmlns:a16="http://schemas.microsoft.com/office/drawing/2014/main" id="{8CF91EA5-F507-5303-B476-DC80E80C2C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0283" y="208119"/>
            <a:ext cx="3621074" cy="876300"/>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a:extLst>
              <a:ext uri="{FF2B5EF4-FFF2-40B4-BE49-F238E27FC236}">
                <a16:creationId xmlns:a16="http://schemas.microsoft.com/office/drawing/2014/main" id="{E54138B0-36A6-643B-BC30-165BC9751E54}"/>
              </a:ext>
            </a:extLst>
          </p:cNvPr>
          <p:cNvPicPr>
            <a:picLocks noGrp="1" noChangeAspect="1"/>
          </p:cNvPicPr>
          <p:nvPr>
            <p:ph idx="1"/>
          </p:nvPr>
        </p:nvPicPr>
        <p:blipFill>
          <a:blip r:embed="rId11"/>
          <a:stretch>
            <a:fillRect/>
          </a:stretch>
        </p:blipFill>
        <p:spPr>
          <a:xfrm>
            <a:off x="198492" y="1961325"/>
            <a:ext cx="2774478" cy="2080859"/>
          </a:xfrm>
        </p:spPr>
      </p:pic>
      <p:pic>
        <p:nvPicPr>
          <p:cNvPr id="20" name="Picture 19">
            <a:extLst>
              <a:ext uri="{FF2B5EF4-FFF2-40B4-BE49-F238E27FC236}">
                <a16:creationId xmlns:a16="http://schemas.microsoft.com/office/drawing/2014/main" id="{C42BEB93-E754-3A56-6E0B-49C3803F5BDB}"/>
              </a:ext>
            </a:extLst>
          </p:cNvPr>
          <p:cNvPicPr>
            <a:picLocks noChangeAspect="1"/>
          </p:cNvPicPr>
          <p:nvPr/>
        </p:nvPicPr>
        <p:blipFill>
          <a:blip r:embed="rId12"/>
          <a:stretch>
            <a:fillRect/>
          </a:stretch>
        </p:blipFill>
        <p:spPr>
          <a:xfrm>
            <a:off x="8489224" y="159233"/>
            <a:ext cx="3276025" cy="595268"/>
          </a:xfrm>
          <a:prstGeom prst="rect">
            <a:avLst/>
          </a:prstGeom>
        </p:spPr>
      </p:pic>
      <p:pic>
        <p:nvPicPr>
          <p:cNvPr id="6" name="Picture 5">
            <a:extLst>
              <a:ext uri="{FF2B5EF4-FFF2-40B4-BE49-F238E27FC236}">
                <a16:creationId xmlns:a16="http://schemas.microsoft.com/office/drawing/2014/main" id="{E4DE0605-2A44-3962-F05D-8D9C384AD238}"/>
              </a:ext>
            </a:extLst>
          </p:cNvPr>
          <p:cNvPicPr>
            <a:picLocks noChangeAspect="1"/>
          </p:cNvPicPr>
          <p:nvPr/>
        </p:nvPicPr>
        <p:blipFill>
          <a:blip r:embed="rId13"/>
          <a:stretch>
            <a:fillRect/>
          </a:stretch>
        </p:blipFill>
        <p:spPr>
          <a:xfrm>
            <a:off x="9530445" y="2153412"/>
            <a:ext cx="1864327" cy="1758550"/>
          </a:xfrm>
          <a:prstGeom prst="rect">
            <a:avLst/>
          </a:prstGeom>
        </p:spPr>
      </p:pic>
    </p:spTree>
    <p:extLst>
      <p:ext uri="{BB962C8B-B14F-4D97-AF65-F5344CB8AC3E}">
        <p14:creationId xmlns:p14="http://schemas.microsoft.com/office/powerpoint/2010/main" val="122348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 calcmode="lin" valueType="num">
                                      <p:cBhvr>
                                        <p:cTn id="21" dur="1000" fill="hold"/>
                                        <p:tgtEl>
                                          <p:spTgt spid="11"/>
                                        </p:tgtEl>
                                        <p:attrNameLst>
                                          <p:attrName>style.rotation</p:attrName>
                                        </p:attrNameLst>
                                      </p:cBhvr>
                                      <p:tavLst>
                                        <p:tav tm="0">
                                          <p:val>
                                            <p:fltVal val="90"/>
                                          </p:val>
                                        </p:tav>
                                        <p:tav tm="100000">
                                          <p:val>
                                            <p:fltVal val="0"/>
                                          </p:val>
                                        </p:tav>
                                      </p:tavLst>
                                    </p:anim>
                                    <p:animEffect transition="in" filter="fade">
                                      <p:cBhvr>
                                        <p:cTn id="22" dur="1000"/>
                                        <p:tgtEl>
                                          <p:spTgt spid="11"/>
                                        </p:tgtEl>
                                      </p:cBhvr>
                                    </p:animEffect>
                                  </p:childTnLst>
                                </p:cTn>
                              </p:par>
                              <p:par>
                                <p:cTn id="23" presetID="3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par>
                                <p:cTn id="35" presetID="31"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1000" fill="hold"/>
                                        <p:tgtEl>
                                          <p:spTgt spid="19"/>
                                        </p:tgtEl>
                                        <p:attrNameLst>
                                          <p:attrName>ppt_w</p:attrName>
                                        </p:attrNameLst>
                                      </p:cBhvr>
                                      <p:tavLst>
                                        <p:tav tm="0">
                                          <p:val>
                                            <p:fltVal val="0"/>
                                          </p:val>
                                        </p:tav>
                                        <p:tav tm="100000">
                                          <p:val>
                                            <p:strVal val="#ppt_w"/>
                                          </p:val>
                                        </p:tav>
                                      </p:tavLst>
                                    </p:anim>
                                    <p:anim calcmode="lin" valueType="num">
                                      <p:cBhvr>
                                        <p:cTn id="38" dur="1000" fill="hold"/>
                                        <p:tgtEl>
                                          <p:spTgt spid="19"/>
                                        </p:tgtEl>
                                        <p:attrNameLst>
                                          <p:attrName>ppt_h</p:attrName>
                                        </p:attrNameLst>
                                      </p:cBhvr>
                                      <p:tavLst>
                                        <p:tav tm="0">
                                          <p:val>
                                            <p:fltVal val="0"/>
                                          </p:val>
                                        </p:tav>
                                        <p:tav tm="100000">
                                          <p:val>
                                            <p:strVal val="#ppt_h"/>
                                          </p:val>
                                        </p:tav>
                                      </p:tavLst>
                                    </p:anim>
                                    <p:anim calcmode="lin" valueType="num">
                                      <p:cBhvr>
                                        <p:cTn id="39" dur="1000" fill="hold"/>
                                        <p:tgtEl>
                                          <p:spTgt spid="19"/>
                                        </p:tgtEl>
                                        <p:attrNameLst>
                                          <p:attrName>style.rotation</p:attrName>
                                        </p:attrNameLst>
                                      </p:cBhvr>
                                      <p:tavLst>
                                        <p:tav tm="0">
                                          <p:val>
                                            <p:fltVal val="90"/>
                                          </p:val>
                                        </p:tav>
                                        <p:tav tm="100000">
                                          <p:val>
                                            <p:fltVal val="0"/>
                                          </p:val>
                                        </p:tav>
                                      </p:tavLst>
                                    </p:anim>
                                    <p:animEffect transition="in" filter="fade">
                                      <p:cBhvr>
                                        <p:cTn id="40" dur="1000"/>
                                        <p:tgtEl>
                                          <p:spTgt spid="19"/>
                                        </p:tgtEl>
                                      </p:cBhvr>
                                    </p:animEffect>
                                  </p:childTnLst>
                                </p:cTn>
                              </p:par>
                              <p:par>
                                <p:cTn id="41" presetID="3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1000" fill="hold"/>
                                        <p:tgtEl>
                                          <p:spTgt spid="5"/>
                                        </p:tgtEl>
                                        <p:attrNameLst>
                                          <p:attrName>ppt_w</p:attrName>
                                        </p:attrNameLst>
                                      </p:cBhvr>
                                      <p:tavLst>
                                        <p:tav tm="0">
                                          <p:val>
                                            <p:fltVal val="0"/>
                                          </p:val>
                                        </p:tav>
                                        <p:tav tm="100000">
                                          <p:val>
                                            <p:strVal val="#ppt_w"/>
                                          </p:val>
                                        </p:tav>
                                      </p:tavLst>
                                    </p:anim>
                                    <p:anim calcmode="lin" valueType="num">
                                      <p:cBhvr>
                                        <p:cTn id="44" dur="1000" fill="hold"/>
                                        <p:tgtEl>
                                          <p:spTgt spid="5"/>
                                        </p:tgtEl>
                                        <p:attrNameLst>
                                          <p:attrName>ppt_h</p:attrName>
                                        </p:attrNameLst>
                                      </p:cBhvr>
                                      <p:tavLst>
                                        <p:tav tm="0">
                                          <p:val>
                                            <p:fltVal val="0"/>
                                          </p:val>
                                        </p:tav>
                                        <p:tav tm="100000">
                                          <p:val>
                                            <p:strVal val="#ppt_h"/>
                                          </p:val>
                                        </p:tav>
                                      </p:tavLst>
                                    </p:anim>
                                    <p:anim calcmode="lin" valueType="num">
                                      <p:cBhvr>
                                        <p:cTn id="45" dur="1000" fill="hold"/>
                                        <p:tgtEl>
                                          <p:spTgt spid="5"/>
                                        </p:tgtEl>
                                        <p:attrNameLst>
                                          <p:attrName>style.rotation</p:attrName>
                                        </p:attrNameLst>
                                      </p:cBhvr>
                                      <p:tavLst>
                                        <p:tav tm="0">
                                          <p:val>
                                            <p:fltVal val="90"/>
                                          </p:val>
                                        </p:tav>
                                        <p:tav tm="100000">
                                          <p:val>
                                            <p:fltVal val="0"/>
                                          </p:val>
                                        </p:tav>
                                      </p:tavLst>
                                    </p:anim>
                                    <p:animEffect transition="in" filter="fade">
                                      <p:cBhvr>
                                        <p:cTn id="46" dur="1000"/>
                                        <p:tgtEl>
                                          <p:spTgt spid="5"/>
                                        </p:tgtEl>
                                      </p:cBhvr>
                                    </p:animEffect>
                                  </p:childTnLst>
                                </p:cTn>
                              </p:par>
                              <p:par>
                                <p:cTn id="47" presetID="31" presetClass="entr" presetSubtype="0"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p:cTn id="49" dur="1000" fill="hold"/>
                                        <p:tgtEl>
                                          <p:spTgt spid="6"/>
                                        </p:tgtEl>
                                        <p:attrNameLst>
                                          <p:attrName>ppt_w</p:attrName>
                                        </p:attrNameLst>
                                      </p:cBhvr>
                                      <p:tavLst>
                                        <p:tav tm="0">
                                          <p:val>
                                            <p:fltVal val="0"/>
                                          </p:val>
                                        </p:tav>
                                        <p:tav tm="100000">
                                          <p:val>
                                            <p:strVal val="#ppt_w"/>
                                          </p:val>
                                        </p:tav>
                                      </p:tavLst>
                                    </p:anim>
                                    <p:anim calcmode="lin" valueType="num">
                                      <p:cBhvr>
                                        <p:cTn id="50" dur="1000" fill="hold"/>
                                        <p:tgtEl>
                                          <p:spTgt spid="6"/>
                                        </p:tgtEl>
                                        <p:attrNameLst>
                                          <p:attrName>ppt_h</p:attrName>
                                        </p:attrNameLst>
                                      </p:cBhvr>
                                      <p:tavLst>
                                        <p:tav tm="0">
                                          <p:val>
                                            <p:fltVal val="0"/>
                                          </p:val>
                                        </p:tav>
                                        <p:tav tm="100000">
                                          <p:val>
                                            <p:strVal val="#ppt_h"/>
                                          </p:val>
                                        </p:tav>
                                      </p:tavLst>
                                    </p:anim>
                                    <p:anim calcmode="lin" valueType="num">
                                      <p:cBhvr>
                                        <p:cTn id="51" dur="1000" fill="hold"/>
                                        <p:tgtEl>
                                          <p:spTgt spid="6"/>
                                        </p:tgtEl>
                                        <p:attrNameLst>
                                          <p:attrName>style.rotation</p:attrName>
                                        </p:attrNameLst>
                                      </p:cBhvr>
                                      <p:tavLst>
                                        <p:tav tm="0">
                                          <p:val>
                                            <p:fltVal val="90"/>
                                          </p:val>
                                        </p:tav>
                                        <p:tav tm="100000">
                                          <p:val>
                                            <p:fltVal val="0"/>
                                          </p:val>
                                        </p:tav>
                                      </p:tavLst>
                                    </p:anim>
                                    <p:animEffect transition="in" filter="fade">
                                      <p:cBhvr>
                                        <p:cTn id="52" dur="1000"/>
                                        <p:tgtEl>
                                          <p:spTgt spid="6"/>
                                        </p:tgtEl>
                                      </p:cBhvr>
                                    </p:animEffect>
                                  </p:childTnLst>
                                </p:cTn>
                              </p:par>
                              <p:par>
                                <p:cTn id="53" presetID="3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fltVal val="0"/>
                                          </p:val>
                                        </p:tav>
                                        <p:tav tm="100000">
                                          <p:val>
                                            <p:strVal val="#ppt_h"/>
                                          </p:val>
                                        </p:tav>
                                      </p:tavLst>
                                    </p:anim>
                                    <p:anim calcmode="lin" valueType="num">
                                      <p:cBhvr>
                                        <p:cTn id="57" dur="1000" fill="hold"/>
                                        <p:tgtEl>
                                          <p:spTgt spid="20"/>
                                        </p:tgtEl>
                                        <p:attrNameLst>
                                          <p:attrName>style.rotation</p:attrName>
                                        </p:attrNameLst>
                                      </p:cBhvr>
                                      <p:tavLst>
                                        <p:tav tm="0">
                                          <p:val>
                                            <p:fltVal val="90"/>
                                          </p:val>
                                        </p:tav>
                                        <p:tav tm="100000">
                                          <p:val>
                                            <p:fltVal val="0"/>
                                          </p:val>
                                        </p:tav>
                                      </p:tavLst>
                                    </p:anim>
                                    <p:animEffect transition="in" filter="fade">
                                      <p:cBhvr>
                                        <p:cTn id="58" dur="1000"/>
                                        <p:tgtEl>
                                          <p:spTgt spid="20"/>
                                        </p:tgtEl>
                                      </p:cBhvr>
                                    </p:animEffect>
                                  </p:childTnLst>
                                </p:cTn>
                              </p:par>
                              <p:par>
                                <p:cTn id="59" presetID="31" presetClass="entr" presetSubtype="0" fill="hold" nodeType="withEffect">
                                  <p:stCondLst>
                                    <p:cond delay="0"/>
                                  </p:stCondLst>
                                  <p:childTnLst>
                                    <p:set>
                                      <p:cBhvr>
                                        <p:cTn id="60" dur="1" fill="hold">
                                          <p:stCondLst>
                                            <p:cond delay="0"/>
                                          </p:stCondLst>
                                        </p:cTn>
                                        <p:tgtEl>
                                          <p:spTgt spid="1026"/>
                                        </p:tgtEl>
                                        <p:attrNameLst>
                                          <p:attrName>style.visibility</p:attrName>
                                        </p:attrNameLst>
                                      </p:cBhvr>
                                      <p:to>
                                        <p:strVal val="visible"/>
                                      </p:to>
                                    </p:set>
                                    <p:anim calcmode="lin" valueType="num">
                                      <p:cBhvr>
                                        <p:cTn id="61" dur="1000" fill="hold"/>
                                        <p:tgtEl>
                                          <p:spTgt spid="1026"/>
                                        </p:tgtEl>
                                        <p:attrNameLst>
                                          <p:attrName>ppt_w</p:attrName>
                                        </p:attrNameLst>
                                      </p:cBhvr>
                                      <p:tavLst>
                                        <p:tav tm="0">
                                          <p:val>
                                            <p:fltVal val="0"/>
                                          </p:val>
                                        </p:tav>
                                        <p:tav tm="100000">
                                          <p:val>
                                            <p:strVal val="#ppt_w"/>
                                          </p:val>
                                        </p:tav>
                                      </p:tavLst>
                                    </p:anim>
                                    <p:anim calcmode="lin" valueType="num">
                                      <p:cBhvr>
                                        <p:cTn id="62" dur="1000" fill="hold"/>
                                        <p:tgtEl>
                                          <p:spTgt spid="1026"/>
                                        </p:tgtEl>
                                        <p:attrNameLst>
                                          <p:attrName>ppt_h</p:attrName>
                                        </p:attrNameLst>
                                      </p:cBhvr>
                                      <p:tavLst>
                                        <p:tav tm="0">
                                          <p:val>
                                            <p:fltVal val="0"/>
                                          </p:val>
                                        </p:tav>
                                        <p:tav tm="100000">
                                          <p:val>
                                            <p:strVal val="#ppt_h"/>
                                          </p:val>
                                        </p:tav>
                                      </p:tavLst>
                                    </p:anim>
                                    <p:anim calcmode="lin" valueType="num">
                                      <p:cBhvr>
                                        <p:cTn id="63" dur="1000" fill="hold"/>
                                        <p:tgtEl>
                                          <p:spTgt spid="1026"/>
                                        </p:tgtEl>
                                        <p:attrNameLst>
                                          <p:attrName>style.rotation</p:attrName>
                                        </p:attrNameLst>
                                      </p:cBhvr>
                                      <p:tavLst>
                                        <p:tav tm="0">
                                          <p:val>
                                            <p:fltVal val="90"/>
                                          </p:val>
                                        </p:tav>
                                        <p:tav tm="100000">
                                          <p:val>
                                            <p:fltVal val="0"/>
                                          </p:val>
                                        </p:tav>
                                      </p:tavLst>
                                    </p:anim>
                                    <p:animEffect transition="in" filter="fade">
                                      <p:cBhvr>
                                        <p:cTn id="64" dur="1000"/>
                                        <p:tgtEl>
                                          <p:spTgt spid="1026"/>
                                        </p:tgtEl>
                                      </p:cBhvr>
                                    </p:animEffect>
                                  </p:childTnLst>
                                </p:cTn>
                              </p:par>
                              <p:par>
                                <p:cTn id="65" presetID="31" presetClass="entr" presetSubtype="0" fill="hold" nodeType="with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1000" fill="hold"/>
                                        <p:tgtEl>
                                          <p:spTgt spid="4"/>
                                        </p:tgtEl>
                                        <p:attrNameLst>
                                          <p:attrName>ppt_w</p:attrName>
                                        </p:attrNameLst>
                                      </p:cBhvr>
                                      <p:tavLst>
                                        <p:tav tm="0">
                                          <p:val>
                                            <p:fltVal val="0"/>
                                          </p:val>
                                        </p:tav>
                                        <p:tav tm="100000">
                                          <p:val>
                                            <p:strVal val="#ppt_w"/>
                                          </p:val>
                                        </p:tav>
                                      </p:tavLst>
                                    </p:anim>
                                    <p:anim calcmode="lin" valueType="num">
                                      <p:cBhvr>
                                        <p:cTn id="68" dur="1000" fill="hold"/>
                                        <p:tgtEl>
                                          <p:spTgt spid="4"/>
                                        </p:tgtEl>
                                        <p:attrNameLst>
                                          <p:attrName>ppt_h</p:attrName>
                                        </p:attrNameLst>
                                      </p:cBhvr>
                                      <p:tavLst>
                                        <p:tav tm="0">
                                          <p:val>
                                            <p:fltVal val="0"/>
                                          </p:val>
                                        </p:tav>
                                        <p:tav tm="100000">
                                          <p:val>
                                            <p:strVal val="#ppt_h"/>
                                          </p:val>
                                        </p:tav>
                                      </p:tavLst>
                                    </p:anim>
                                    <p:anim calcmode="lin" valueType="num">
                                      <p:cBhvr>
                                        <p:cTn id="69" dur="1000" fill="hold"/>
                                        <p:tgtEl>
                                          <p:spTgt spid="4"/>
                                        </p:tgtEl>
                                        <p:attrNameLst>
                                          <p:attrName>style.rotation</p:attrName>
                                        </p:attrNameLst>
                                      </p:cBhvr>
                                      <p:tavLst>
                                        <p:tav tm="0">
                                          <p:val>
                                            <p:fltVal val="90"/>
                                          </p:val>
                                        </p:tav>
                                        <p:tav tm="100000">
                                          <p:val>
                                            <p:fltVal val="0"/>
                                          </p:val>
                                        </p:tav>
                                      </p:tavLst>
                                    </p:anim>
                                    <p:animEffect transition="in" filter="fade">
                                      <p:cBhvr>
                                        <p:cTn id="7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5A49-EF3F-AF03-7CF0-47B6E9D78CCF}"/>
              </a:ext>
            </a:extLst>
          </p:cNvPr>
          <p:cNvSpPr>
            <a:spLocks noGrp="1"/>
          </p:cNvSpPr>
          <p:nvPr>
            <p:ph type="title"/>
          </p:nvPr>
        </p:nvSpPr>
        <p:spPr/>
        <p:txBody>
          <a:bodyPr/>
          <a:lstStyle/>
          <a:p>
            <a:r>
              <a:rPr lang="en-US"/>
              <a:t>Unified goals</a:t>
            </a:r>
          </a:p>
        </p:txBody>
      </p:sp>
      <p:sp>
        <p:nvSpPr>
          <p:cNvPr id="3" name="Content Placeholder 2">
            <a:extLst>
              <a:ext uri="{FF2B5EF4-FFF2-40B4-BE49-F238E27FC236}">
                <a16:creationId xmlns:a16="http://schemas.microsoft.com/office/drawing/2014/main" id="{39268D80-D2A1-B6EB-6AF7-886EB2532D02}"/>
              </a:ext>
            </a:extLst>
          </p:cNvPr>
          <p:cNvSpPr>
            <a:spLocks noGrp="1"/>
          </p:cNvSpPr>
          <p:nvPr>
            <p:ph idx="1"/>
          </p:nvPr>
        </p:nvSpPr>
        <p:spPr>
          <a:xfrm>
            <a:off x="1543049" y="2638044"/>
            <a:ext cx="9115425" cy="3101983"/>
          </a:xfrm>
        </p:spPr>
        <p:txBody>
          <a:bodyPr>
            <a:normAutofit lnSpcReduction="10000"/>
          </a:bodyPr>
          <a:lstStyle/>
          <a:p>
            <a:pPr algn="ctr"/>
            <a:r>
              <a:rPr lang="en-US" sz="2400"/>
              <a:t>“larger impact”</a:t>
            </a:r>
          </a:p>
          <a:p>
            <a:pPr algn="ctr"/>
            <a:r>
              <a:rPr lang="en-US" sz="2400"/>
              <a:t>“stronger, critical support for older Pennsylvanians”</a:t>
            </a:r>
          </a:p>
          <a:p>
            <a:pPr algn="ctr"/>
            <a:r>
              <a:rPr lang="en-US" sz="2400"/>
              <a:t>“advice, advocacy, and education”</a:t>
            </a:r>
          </a:p>
          <a:p>
            <a:pPr algn="ctr"/>
            <a:r>
              <a:rPr lang="en-US" sz="2400"/>
              <a:t>“inspire students to continue work following transition to attorney”</a:t>
            </a:r>
          </a:p>
          <a:p>
            <a:pPr marL="0" indent="0" algn="ctr">
              <a:buNone/>
            </a:pPr>
            <a:r>
              <a:rPr lang="en-US"/>
              <a:t>---</a:t>
            </a:r>
          </a:p>
          <a:p>
            <a:pPr marL="0" indent="0" algn="ctr">
              <a:buNone/>
            </a:pPr>
            <a:r>
              <a:rPr lang="en-US"/>
              <a:t>“Our law schools have united around the goal of providing stronger, critical support for older Pennsylvanians through advice, advocacy, and education, with the hope of ultimately inspiring our students in this effort to continue this work after their transition from law student to attorney.”</a:t>
            </a:r>
          </a:p>
        </p:txBody>
      </p:sp>
    </p:spTree>
    <p:extLst>
      <p:ext uri="{BB962C8B-B14F-4D97-AF65-F5344CB8AC3E}">
        <p14:creationId xmlns:p14="http://schemas.microsoft.com/office/powerpoint/2010/main" val="321808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A3C29-1C33-4F77-9A92-86DB836D1415}"/>
              </a:ext>
            </a:extLst>
          </p:cNvPr>
          <p:cNvSpPr>
            <a:spLocks noGrp="1"/>
          </p:cNvSpPr>
          <p:nvPr>
            <p:ph type="title"/>
          </p:nvPr>
        </p:nvSpPr>
        <p:spPr/>
        <p:txBody>
          <a:bodyPr/>
          <a:lstStyle/>
          <a:p>
            <a:r>
              <a:rPr lang="en-US" dirty="0"/>
              <a:t>Your involvement</a:t>
            </a:r>
          </a:p>
        </p:txBody>
      </p:sp>
      <p:sp>
        <p:nvSpPr>
          <p:cNvPr id="3" name="Content Placeholder 2">
            <a:extLst>
              <a:ext uri="{FF2B5EF4-FFF2-40B4-BE49-F238E27FC236}">
                <a16:creationId xmlns:a16="http://schemas.microsoft.com/office/drawing/2014/main" id="{686144F6-0A06-9C0F-0688-A58437D5C1CC}"/>
              </a:ext>
            </a:extLst>
          </p:cNvPr>
          <p:cNvSpPr>
            <a:spLocks noGrp="1"/>
          </p:cNvSpPr>
          <p:nvPr>
            <p:ph idx="1"/>
          </p:nvPr>
        </p:nvSpPr>
        <p:spPr>
          <a:xfrm>
            <a:off x="2231136" y="2279698"/>
            <a:ext cx="7729728" cy="4096388"/>
          </a:xfrm>
        </p:spPr>
        <p:txBody>
          <a:bodyPr>
            <a:normAutofit/>
          </a:bodyPr>
          <a:lstStyle/>
          <a:p>
            <a:r>
              <a:rPr lang="en-US" dirty="0"/>
              <a:t>Interested in this work – let us know!</a:t>
            </a:r>
          </a:p>
          <a:p>
            <a:pPr lvl="1"/>
            <a:r>
              <a:rPr lang="en-US" dirty="0">
                <a:latin typeface="Bookman Old Style" panose="02050604050505020204" pitchFamily="18" charset="0"/>
                <a:hlinkClick r:id="rId2"/>
              </a:rPr>
              <a:t>Nortonk1@duq.edu</a:t>
            </a:r>
            <a:r>
              <a:rPr lang="en-US" dirty="0">
                <a:latin typeface="Bookman Old Style" panose="02050604050505020204" pitchFamily="18" charset="0"/>
              </a:rPr>
              <a:t> (Prof. Kate Norton)</a:t>
            </a:r>
          </a:p>
          <a:p>
            <a:pPr lvl="1"/>
            <a:r>
              <a:rPr lang="en-US" dirty="0">
                <a:latin typeface="Bookman Old Style" panose="02050604050505020204" pitchFamily="18" charset="0"/>
                <a:hlinkClick r:id="rId3"/>
              </a:rPr>
              <a:t>Orsattig@duq.edu</a:t>
            </a:r>
            <a:r>
              <a:rPr lang="en-US" dirty="0">
                <a:latin typeface="Bookman Old Style" panose="02050604050505020204" pitchFamily="18" charset="0"/>
              </a:rPr>
              <a:t> (Prof. Grace </a:t>
            </a:r>
            <a:r>
              <a:rPr lang="en-US" dirty="0" err="1">
                <a:latin typeface="Bookman Old Style" panose="02050604050505020204" pitchFamily="18" charset="0"/>
              </a:rPr>
              <a:t>Orsatti</a:t>
            </a:r>
            <a:r>
              <a:rPr lang="en-US" dirty="0">
                <a:latin typeface="Bookman Old Style" panose="02050604050505020204" pitchFamily="18" charset="0"/>
              </a:rPr>
              <a:t>)</a:t>
            </a:r>
          </a:p>
          <a:p>
            <a:pPr lvl="1"/>
            <a:r>
              <a:rPr lang="en-US" dirty="0">
                <a:latin typeface="Bookman Old Style" panose="02050604050505020204" pitchFamily="18" charset="0"/>
                <a:hlinkClick r:id="rId4"/>
              </a:rPr>
              <a:t>mcscott9055@widener.edu</a:t>
            </a:r>
            <a:r>
              <a:rPr lang="en-US" dirty="0">
                <a:latin typeface="Bookman Old Style" panose="02050604050505020204" pitchFamily="18" charset="0"/>
              </a:rPr>
              <a:t> (Prof. Mary Catherine Scott)</a:t>
            </a:r>
          </a:p>
          <a:p>
            <a:r>
              <a:rPr lang="en-US" dirty="0">
                <a:latin typeface="Bookman Old Style" panose="02050604050505020204" pitchFamily="18" charset="0"/>
              </a:rPr>
              <a:t>Website in development (thank you Temple!)</a:t>
            </a:r>
          </a:p>
          <a:p>
            <a:pPr lvl="1"/>
            <a:r>
              <a:rPr lang="en-US" dirty="0">
                <a:latin typeface="Bookman Old Style" panose="02050604050505020204" pitchFamily="18" charset="0"/>
              </a:rPr>
              <a:t>Space for short student publications </a:t>
            </a:r>
          </a:p>
          <a:p>
            <a:pPr lvl="2"/>
            <a:r>
              <a:rPr lang="en-US" dirty="0">
                <a:latin typeface="Bookman Old Style" panose="02050604050505020204" pitchFamily="18" charset="0"/>
              </a:rPr>
              <a:t>blogs about experiences</a:t>
            </a:r>
          </a:p>
          <a:p>
            <a:pPr lvl="2"/>
            <a:r>
              <a:rPr lang="en-US" dirty="0">
                <a:latin typeface="Bookman Old Style" panose="02050604050505020204" pitchFamily="18" charset="0"/>
              </a:rPr>
              <a:t>hot topics</a:t>
            </a:r>
          </a:p>
          <a:p>
            <a:pPr lvl="1"/>
            <a:r>
              <a:rPr lang="en-US" dirty="0">
                <a:latin typeface="Bookman Old Style" panose="02050604050505020204" pitchFamily="18" charset="0"/>
              </a:rPr>
              <a:t>Community events</a:t>
            </a:r>
          </a:p>
          <a:p>
            <a:pPr lvl="1"/>
            <a:r>
              <a:rPr lang="en-US" dirty="0">
                <a:latin typeface="Bookman Old Style" panose="02050604050505020204" pitchFamily="18" charset="0"/>
              </a:rPr>
              <a:t>Pro bono opportunities</a:t>
            </a:r>
          </a:p>
        </p:txBody>
      </p:sp>
    </p:spTree>
    <p:extLst>
      <p:ext uri="{BB962C8B-B14F-4D97-AF65-F5344CB8AC3E}">
        <p14:creationId xmlns:p14="http://schemas.microsoft.com/office/powerpoint/2010/main" val="1654924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ssolve">
                                      <p:cBhvr>
                                        <p:cTn id="13" dur="500"/>
                                        <p:tgtEl>
                                          <p:spTgt spid="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dissolv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dissolve">
                                      <p:cBhvr>
                                        <p:cTn id="21" dur="500"/>
                                        <p:tgtEl>
                                          <p:spTgt spid="3">
                                            <p:txEl>
                                              <p:pRg st="4" end="4"/>
                                            </p:txEl>
                                          </p:spTgt>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dissolve">
                                      <p:cBhvr>
                                        <p:cTn id="24" dur="500"/>
                                        <p:tgtEl>
                                          <p:spTgt spid="3">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dissolve">
                                      <p:cBhvr>
                                        <p:cTn id="27" dur="500"/>
                                        <p:tgtEl>
                                          <p:spTgt spid="3">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dissolve">
                                      <p:cBhvr>
                                        <p:cTn id="30" dur="500"/>
                                        <p:tgtEl>
                                          <p:spTgt spid="3">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Effect transition="in" filter="dissolve">
                                      <p:cBhvr>
                                        <p:cTn id="33" dur="500"/>
                                        <p:tgtEl>
                                          <p:spTgt spid="3">
                                            <p:txEl>
                                              <p:pRg st="8" end="8"/>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dissolve">
                                      <p:cBhvr>
                                        <p:cTn id="36"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6D4BB-3B02-3B77-2227-EFFBA638DFB3}"/>
              </a:ext>
            </a:extLst>
          </p:cNvPr>
          <p:cNvSpPr>
            <a:spLocks noGrp="1"/>
          </p:cNvSpPr>
          <p:nvPr>
            <p:ph type="title"/>
          </p:nvPr>
        </p:nvSpPr>
        <p:spPr/>
        <p:txBody>
          <a:bodyPr/>
          <a:lstStyle/>
          <a:p>
            <a:r>
              <a:rPr lang="en-US" dirty="0"/>
              <a:t>Elder law</a:t>
            </a:r>
          </a:p>
        </p:txBody>
      </p:sp>
      <p:sp>
        <p:nvSpPr>
          <p:cNvPr id="3" name="Text Placeholder 2">
            <a:extLst>
              <a:ext uri="{FF2B5EF4-FFF2-40B4-BE49-F238E27FC236}">
                <a16:creationId xmlns:a16="http://schemas.microsoft.com/office/drawing/2014/main" id="{A93CC11B-BB6C-F0ED-1190-5BFC0AFAA16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201886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918139-180D-10FF-0463-F36B2B95C9C1}"/>
              </a:ext>
            </a:extLst>
          </p:cNvPr>
          <p:cNvSpPr>
            <a:spLocks noGrp="1"/>
          </p:cNvSpPr>
          <p:nvPr>
            <p:ph type="title"/>
          </p:nvPr>
        </p:nvSpPr>
        <p:spPr/>
        <p:txBody>
          <a:bodyPr/>
          <a:lstStyle/>
          <a:p>
            <a:r>
              <a:rPr lang="en-US" dirty="0"/>
              <a:t>What is the practice of Elder Law</a:t>
            </a:r>
          </a:p>
        </p:txBody>
      </p:sp>
      <p:sp>
        <p:nvSpPr>
          <p:cNvPr id="6" name="Text Placeholder 5">
            <a:extLst>
              <a:ext uri="{FF2B5EF4-FFF2-40B4-BE49-F238E27FC236}">
                <a16:creationId xmlns:a16="http://schemas.microsoft.com/office/drawing/2014/main" id="{036E2DDB-3CE6-B175-5DD0-4E7A7C056D8C}"/>
              </a:ext>
            </a:extLst>
          </p:cNvPr>
          <p:cNvSpPr>
            <a:spLocks noGrp="1"/>
          </p:cNvSpPr>
          <p:nvPr>
            <p:ph type="body" sz="half" idx="2"/>
          </p:nvPr>
        </p:nvSpPr>
        <p:spPr/>
        <p:txBody>
          <a:bodyPr/>
          <a:lstStyle/>
          <a:p>
            <a:endParaRPr lang="en-US"/>
          </a:p>
        </p:txBody>
      </p:sp>
      <p:pic>
        <p:nvPicPr>
          <p:cNvPr id="2050" name="Picture 2" descr="what is elder law">
            <a:extLst>
              <a:ext uri="{FF2B5EF4-FFF2-40B4-BE49-F238E27FC236}">
                <a16:creationId xmlns:a16="http://schemas.microsoft.com/office/drawing/2014/main" id="{CBA3FD32-0631-F3A8-A817-5DCF75117DB5}"/>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5509" r="5509"/>
          <a:stretch>
            <a:fillRect/>
          </a:stretch>
        </p:blipFill>
        <p:spPr bwMode="auto">
          <a:xfrm>
            <a:off x="6089903" y="0"/>
            <a:ext cx="6102097"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A9E28D5-6353-1D40-852B-E6C3DE8FAF4A}"/>
              </a:ext>
            </a:extLst>
          </p:cNvPr>
          <p:cNvSpPr txBox="1"/>
          <p:nvPr/>
        </p:nvSpPr>
        <p:spPr>
          <a:xfrm>
            <a:off x="6089903" y="6211669"/>
            <a:ext cx="4209536" cy="646331"/>
          </a:xfrm>
          <a:prstGeom prst="rect">
            <a:avLst/>
          </a:prstGeom>
          <a:noFill/>
        </p:spPr>
        <p:txBody>
          <a:bodyPr wrap="square">
            <a:spAutoFit/>
          </a:bodyPr>
          <a:lstStyle/>
          <a:p>
            <a:r>
              <a:rPr lang="en-US" dirty="0">
                <a:solidFill>
                  <a:schemeClr val="bg1"/>
                </a:solidFill>
              </a:rPr>
              <a:t>Created with Microsoft Image Designer:</a:t>
            </a:r>
          </a:p>
          <a:p>
            <a:r>
              <a:rPr lang="en-US" dirty="0">
                <a:solidFill>
                  <a:schemeClr val="bg1"/>
                </a:solidFill>
              </a:rPr>
              <a:t>“what is elder law”</a:t>
            </a:r>
          </a:p>
        </p:txBody>
      </p:sp>
    </p:spTree>
    <p:extLst>
      <p:ext uri="{BB962C8B-B14F-4D97-AF65-F5344CB8AC3E}">
        <p14:creationId xmlns:p14="http://schemas.microsoft.com/office/powerpoint/2010/main" val="3162556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9AE55-E0B5-9F6A-01AD-2CE0E268DCB5}"/>
              </a:ext>
            </a:extLst>
          </p:cNvPr>
          <p:cNvSpPr>
            <a:spLocks noGrp="1"/>
          </p:cNvSpPr>
          <p:nvPr>
            <p:ph type="title"/>
          </p:nvPr>
        </p:nvSpPr>
        <p:spPr/>
        <p:txBody>
          <a:bodyPr/>
          <a:lstStyle/>
          <a:p>
            <a:r>
              <a:rPr lang="en-US" dirty="0"/>
              <a:t>The need … the risks</a:t>
            </a:r>
            <a:br>
              <a:rPr lang="en-US" dirty="0"/>
            </a:br>
            <a:r>
              <a:rPr lang="en-US" sz="2000" dirty="0"/>
              <a:t>why is this stuff so important</a:t>
            </a:r>
            <a:endParaRPr lang="en-US" dirty="0"/>
          </a:p>
        </p:txBody>
      </p:sp>
      <p:pic>
        <p:nvPicPr>
          <p:cNvPr id="3074" name="Picture 2" descr="2022 Annual Report of the Advisory Council on Elder Justice in the Courts">
            <a:extLst>
              <a:ext uri="{FF2B5EF4-FFF2-40B4-BE49-F238E27FC236}">
                <a16:creationId xmlns:a16="http://schemas.microsoft.com/office/drawing/2014/main" id="{94CA580F-B77D-A487-0118-E72B686B28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269" y="2409566"/>
            <a:ext cx="3549519" cy="415187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48E1E63-D317-6FD6-EE5C-CF21D53A69E4}"/>
              </a:ext>
            </a:extLst>
          </p:cNvPr>
          <p:cNvSpPr txBox="1"/>
          <p:nvPr/>
        </p:nvSpPr>
        <p:spPr>
          <a:xfrm>
            <a:off x="4680121" y="2982267"/>
            <a:ext cx="6098058" cy="646331"/>
          </a:xfrm>
          <a:prstGeom prst="rect">
            <a:avLst/>
          </a:prstGeom>
          <a:noFill/>
        </p:spPr>
        <p:txBody>
          <a:bodyPr wrap="square">
            <a:spAutoFit/>
          </a:bodyPr>
          <a:lstStyle/>
          <a:p>
            <a:r>
              <a:rPr lang="en-US" dirty="0">
                <a:hlinkClick r:id="rId3"/>
              </a:rPr>
              <a:t>https://www.pacourts.us/judicial-administration/court-programs/office-of-elder-justice-in-the-courts</a:t>
            </a:r>
            <a:endParaRPr lang="en-US" dirty="0"/>
          </a:p>
        </p:txBody>
      </p:sp>
    </p:spTree>
    <p:extLst>
      <p:ext uri="{BB962C8B-B14F-4D97-AF65-F5344CB8AC3E}">
        <p14:creationId xmlns:p14="http://schemas.microsoft.com/office/powerpoint/2010/main" val="270162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C5295-BCBF-8745-6A9B-1D85244BD29B}"/>
              </a:ext>
            </a:extLst>
          </p:cNvPr>
          <p:cNvSpPr>
            <a:spLocks noGrp="1"/>
          </p:cNvSpPr>
          <p:nvPr>
            <p:ph type="title"/>
          </p:nvPr>
        </p:nvSpPr>
        <p:spPr/>
        <p:txBody>
          <a:bodyPr/>
          <a:lstStyle/>
          <a:p>
            <a:r>
              <a:rPr lang="en-US" dirty="0"/>
              <a:t>National Healthcare Decisions day</a:t>
            </a:r>
          </a:p>
        </p:txBody>
      </p:sp>
      <p:sp>
        <p:nvSpPr>
          <p:cNvPr id="3" name="Text Placeholder 2">
            <a:extLst>
              <a:ext uri="{FF2B5EF4-FFF2-40B4-BE49-F238E27FC236}">
                <a16:creationId xmlns:a16="http://schemas.microsoft.com/office/drawing/2014/main" id="{D42958CF-765C-1261-D8C1-4837D8F4258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2628322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{FFB1B3BD-84B7-354A-89BA-4C6C62759839}tf10001120</Template>
  <TotalTime>122</TotalTime>
  <Words>515</Words>
  <Application>Microsoft Macintosh PowerPoint</Application>
  <PresentationFormat>Widescreen</PresentationFormat>
  <Paragraphs>67</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Bookman Old Style</vt:lpstr>
      <vt:lpstr>Calibri</vt:lpstr>
      <vt:lpstr>Gill Sans MT</vt:lpstr>
      <vt:lpstr>Parcel</vt:lpstr>
      <vt:lpstr>National Healthcare Decisions Day</vt:lpstr>
      <vt:lpstr>Introductions</vt:lpstr>
      <vt:lpstr>PowerPoint Presentation</vt:lpstr>
      <vt:lpstr>Unified goals</vt:lpstr>
      <vt:lpstr>Your involvement</vt:lpstr>
      <vt:lpstr>Elder law</vt:lpstr>
      <vt:lpstr>What is the practice of Elder Law</vt:lpstr>
      <vt:lpstr>The need … the risks why is this stuff so important</vt:lpstr>
      <vt:lpstr>National Healthcare Decisions day</vt:lpstr>
      <vt:lpstr>*an annual initiative celebrated on April 16th to encourage and empower people to begin conversations about their wishes for care through the end of life.   -The Conversation Project (https://theconversationproject.org)</vt:lpstr>
      <vt:lpstr>“The date was set in 2008, by attorney Nathan Kottkamp, based on the Benjamin Franklin quote that “[I]n this world, nothing is certain except death and taxes.” So, do your taxes each year by the 15th and review your health care wishes each year on the 16th. We want to normalize reviewing this each year and recognize that wishes or the people in your life may change.” –the conversation project </vt:lpstr>
      <vt:lpstr>Decisions and Directives</vt:lpstr>
      <vt:lpstr>What &amp; why &amp; Who</vt:lpstr>
      <vt:lpstr>PowerPoint Presentation</vt:lpstr>
      <vt:lpstr>What do they look like</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Healthcare Decisions Day</dc:title>
  <dc:creator>Katherine Norton</dc:creator>
  <cp:lastModifiedBy>Katherine Norton</cp:lastModifiedBy>
  <cp:revision>2</cp:revision>
  <dcterms:created xsi:type="dcterms:W3CDTF">2024-04-08T14:08:18Z</dcterms:created>
  <dcterms:modified xsi:type="dcterms:W3CDTF">2024-04-09T15:17:19Z</dcterms:modified>
</cp:coreProperties>
</file>