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5143500" type="screen16x9"/>
  <p:notesSz cx="6858000" cy="9144000"/>
  <p:embeddedFontLst>
    <p:embeddedFont>
      <p:font typeface="Poppins" panose="00000500000000000000" pitchFamily="2" charset="0"/>
      <p:regular r:id="rId31"/>
      <p:bold r:id="rId32"/>
      <p:italic r:id="rId33"/>
      <p:boldItalic r:id="rId34"/>
    </p:embeddedFont>
    <p:embeddedFont>
      <p:font typeface="Poppins Black" panose="00000A00000000000000" pitchFamily="2" charset="0"/>
      <p:bold r:id="rId35"/>
      <p:boldItalic r:id="rId36"/>
    </p:embeddedFont>
    <p:embeddedFont>
      <p:font typeface="Roboto" panose="02000000000000000000" pitchFamily="2" charset="0"/>
      <p:regular r:id="rId37"/>
      <p:bold r:id="rId38"/>
      <p:italic r:id="rId39"/>
      <p:boldItalic r:id="rId40"/>
    </p:embeddedFont>
    <p:embeddedFont>
      <p:font typeface="Roboto Slab" pitchFamily="2" charset="0"/>
      <p:regular r:id="rId41"/>
      <p:bold r:id="rId42"/>
    </p:embeddedFont>
    <p:embeddedFont>
      <p:font typeface="Roboto Slab Black" panose="020F0502020204030204" pitchFamily="2" charset="0"/>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896d9a324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3896d9a324_2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39aefb184e_4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39aefb184e_4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339aefb184e_4_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3896d9a324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33896d9a324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39aefb184e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339aefb184e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4A86E8"/>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39aefb184e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339aefb184e_0_4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4A86E8"/>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39aefb184e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339aefb184e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39aefb184e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339aefb184e_0_4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39aefb184e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339aefb184e_0_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39aefb184e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339aefb184e_0_4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39aefb184e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339aefb184e_0_4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4A86E8"/>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9aefb184e_0_42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39aefb184e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39aefb184e_0_2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39aefb184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3896d9a324_2_2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3896d9a324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39aefb184e_0_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39aefb184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447a1990f7_0_1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447a1990f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3896d9a324_2_2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3896d9a324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39aefb184e_4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339aefb184e_4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339aefb184e_4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39aefb184e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339aefb184e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473b9467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3473b9467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9aefb184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339aefb184e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39aefb184e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339aefb184e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0000FF"/>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39aefb184e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339aefb184e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a:solidFill>
                <a:srgbClr val="0000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447a1990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3447a1990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a:solidFill>
                <a:srgbClr val="0000F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39aefb184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39aefb184e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39aefb184e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339aefb184e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39aefb184e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339aefb184e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oppins Black"/>
              <a:buNone/>
              <a:defRPr sz="6000">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Poppins"/>
                <a:ea typeface="Poppins"/>
                <a:cs typeface="Poppins"/>
                <a:sym typeface="Poppi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oppins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5" name="Google Shape;75;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19"/>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9"/>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19"/>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oppins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oppins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2"/>
          <p:cNvSpPr>
            <a:spLocks noGrp="1"/>
          </p:cNvSpPr>
          <p:nvPr>
            <p:ph type="pic" idx="2"/>
          </p:nvPr>
        </p:nvSpPr>
        <p:spPr>
          <a:xfrm>
            <a:off x="3887391" y="740570"/>
            <a:ext cx="4629300" cy="3655200"/>
          </a:xfrm>
          <a:prstGeom prst="rect">
            <a:avLst/>
          </a:prstGeom>
          <a:noFill/>
          <a:ln>
            <a:noFill/>
          </a:ln>
        </p:spPr>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26"/>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31" name="Google Shape;131;p26"/>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32" name="Google Shape;132;p26"/>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26"/>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34" name="Google Shape;134;p26"/>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35" name="Google Shape;13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6"/>
        <p:cNvGrpSpPr/>
        <p:nvPr/>
      </p:nvGrpSpPr>
      <p:grpSpPr>
        <a:xfrm>
          <a:off x="0" y="0"/>
          <a:ext cx="0" cy="0"/>
          <a:chOff x="0" y="0"/>
          <a:chExt cx="0" cy="0"/>
        </a:xfrm>
      </p:grpSpPr>
      <p:cxnSp>
        <p:nvCxnSpPr>
          <p:cNvPr id="137" name="Google Shape;137;p2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8" name="Google Shape;138;p2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39" name="Google Shape;13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2" name="Google Shape;14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3"/>
        <p:cNvGrpSpPr/>
        <p:nvPr/>
      </p:nvGrpSpPr>
      <p:grpSpPr>
        <a:xfrm>
          <a:off x="0" y="0"/>
          <a:ext cx="0" cy="0"/>
          <a:chOff x="0" y="0"/>
          <a:chExt cx="0" cy="0"/>
        </a:xfrm>
      </p:grpSpPr>
      <p:cxnSp>
        <p:nvCxnSpPr>
          <p:cNvPr id="144" name="Google Shape;144;p29"/>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45" name="Google Shape;145;p2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6" name="Google Shape;146;p29"/>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7" name="Google Shape;14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8"/>
        <p:cNvGrpSpPr/>
        <p:nvPr/>
      </p:nvGrpSpPr>
      <p:grpSpPr>
        <a:xfrm>
          <a:off x="0" y="0"/>
          <a:ext cx="0" cy="0"/>
          <a:chOff x="0" y="0"/>
          <a:chExt cx="0" cy="0"/>
        </a:xfrm>
      </p:grpSpPr>
      <p:cxnSp>
        <p:nvCxnSpPr>
          <p:cNvPr id="149" name="Google Shape;149;p30"/>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50" name="Google Shape;150;p3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51" name="Google Shape;151;p30"/>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2" name="Google Shape;152;p30"/>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3" name="Google Shape;15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Google Shape;15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6"/>
        <p:cNvGrpSpPr/>
        <p:nvPr/>
      </p:nvGrpSpPr>
      <p:grpSpPr>
        <a:xfrm>
          <a:off x="0" y="0"/>
          <a:ext cx="0" cy="0"/>
          <a:chOff x="0" y="0"/>
          <a:chExt cx="0" cy="0"/>
        </a:xfrm>
      </p:grpSpPr>
      <p:sp>
        <p:nvSpPr>
          <p:cNvPr id="157" name="Google Shape;157;p32"/>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8" name="Google Shape;15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9"/>
        <p:cNvGrpSpPr/>
        <p:nvPr/>
      </p:nvGrpSpPr>
      <p:grpSpPr>
        <a:xfrm>
          <a:off x="0" y="0"/>
          <a:ext cx="0" cy="0"/>
          <a:chOff x="0" y="0"/>
          <a:chExt cx="0" cy="0"/>
        </a:xfrm>
      </p:grpSpPr>
      <p:cxnSp>
        <p:nvCxnSpPr>
          <p:cNvPr id="160" name="Google Shape;160;p33"/>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161" name="Google Shape;161;p33"/>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2" name="Google Shape;162;p33"/>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3" name="Google Shape;163;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6" name="Google Shape;16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7"/>
        <p:cNvGrpSpPr/>
        <p:nvPr/>
      </p:nvGrpSpPr>
      <p:grpSpPr>
        <a:xfrm>
          <a:off x="0" y="0"/>
          <a:ext cx="0" cy="0"/>
          <a:chOff x="0" y="0"/>
          <a:chExt cx="0" cy="0"/>
        </a:xfrm>
      </p:grpSpPr>
      <p:sp>
        <p:nvSpPr>
          <p:cNvPr id="168" name="Google Shape;168;p35"/>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9" name="Google Shape;169;p35"/>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70" name="Google Shape;170;p35"/>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171" name="Google Shape;171;p35"/>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172" name="Google Shape;172;p3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3" name="Google Shape;17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4"/>
        <p:cNvGrpSpPr/>
        <p:nvPr/>
      </p:nvGrpSpPr>
      <p:grpSpPr>
        <a:xfrm>
          <a:off x="0" y="0"/>
          <a:ext cx="0" cy="0"/>
          <a:chOff x="0" y="0"/>
          <a:chExt cx="0" cy="0"/>
        </a:xfrm>
      </p:grpSpPr>
      <p:sp>
        <p:nvSpPr>
          <p:cNvPr id="175" name="Google Shape;175;p36"/>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6"/>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177" name="Google Shape;177;p36"/>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78" name="Google Shape;17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Poppins Black"/>
              <a:buNone/>
              <a:defRPr sz="4400" b="0" i="0" u="none" strike="noStrike" cap="none">
                <a:solidFill>
                  <a:schemeClr val="dk1"/>
                </a:solidFill>
                <a:latin typeface="Poppins Black"/>
                <a:ea typeface="Poppins Black"/>
                <a:cs typeface="Poppins Black"/>
                <a:sym typeface="Poppins Black"/>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Poppins"/>
                <a:ea typeface="Poppins"/>
                <a:cs typeface="Poppins"/>
                <a:sym typeface="Poppi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oppins"/>
                <a:ea typeface="Poppins"/>
                <a:cs typeface="Poppins"/>
                <a:sym typeface="Poppi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Poppins"/>
                <a:ea typeface="Poppins"/>
                <a:cs typeface="Poppins"/>
                <a:sym typeface="Poppins"/>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Poppins"/>
                <a:ea typeface="Poppins"/>
                <a:cs typeface="Poppins"/>
                <a:sym typeface="Poppins"/>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rina">
    <p:bg>
      <p:bgPr>
        <a:solidFill>
          <a:schemeClr val="accen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127" name="Google Shape;127;p25"/>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128" name="Google Shape;12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9JAyhv9fPKyf9uv4AffaZTAcLp-PkFUo/view?usp=sharin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hyperlink" Target="https://www.nilc.org/issues/immigration-enforcement/" TargetMode="External"/><Relationship Id="rId7" Type="http://schemas.openxmlformats.org/officeDocument/2006/relationships/hyperlink" Target="https://nscphila.org/"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hyperlink" Target="http://www.esperanza.us/eils/" TargetMode="External"/><Relationship Id="rId5" Type="http://schemas.openxmlformats.org/officeDocument/2006/relationships/hyperlink" Target="https://hiaspa.org/" TargetMode="External"/><Relationship Id="rId4" Type="http://schemas.openxmlformats.org/officeDocument/2006/relationships/hyperlink" Target="https://www.aclu.org/know-your-rights/immigrants-right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orkerorganizing.org/resources/training/" TargetMode="External"/><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hyperlink" Target="https://labornotes.org/events" TargetMode="External"/><Relationship Id="rId5" Type="http://schemas.openxmlformats.org/officeDocument/2006/relationships/hyperlink" Target="https://labornotes.org/secrets/handouts" TargetMode="External"/><Relationship Id="rId4" Type="http://schemas.openxmlformats.org/officeDocument/2006/relationships/hyperlink" Target="https://workerorganizing.org/train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182"/>
        <p:cNvGrpSpPr/>
        <p:nvPr/>
      </p:nvGrpSpPr>
      <p:grpSpPr>
        <a:xfrm>
          <a:off x="0" y="0"/>
          <a:ext cx="0" cy="0"/>
          <a:chOff x="0" y="0"/>
          <a:chExt cx="0" cy="0"/>
        </a:xfrm>
      </p:grpSpPr>
      <p:sp>
        <p:nvSpPr>
          <p:cNvPr id="183" name="Google Shape;183;p37"/>
          <p:cNvSpPr txBox="1"/>
          <p:nvPr/>
        </p:nvSpPr>
        <p:spPr>
          <a:xfrm>
            <a:off x="2756400" y="3586300"/>
            <a:ext cx="3063900" cy="26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Roboto"/>
                <a:ea typeface="Roboto"/>
                <a:cs typeface="Roboto"/>
                <a:sym typeface="Roboto"/>
              </a:rPr>
              <a:t>on behalf of the</a:t>
            </a:r>
            <a:endParaRPr sz="1800">
              <a:solidFill>
                <a:schemeClr val="dk1"/>
              </a:solidFill>
              <a:latin typeface="Roboto"/>
              <a:ea typeface="Roboto"/>
              <a:cs typeface="Roboto"/>
              <a:sym typeface="Roboto"/>
            </a:endParaRPr>
          </a:p>
        </p:txBody>
      </p:sp>
      <p:sp>
        <p:nvSpPr>
          <p:cNvPr id="184" name="Google Shape;184;p37"/>
          <p:cNvSpPr txBox="1">
            <a:spLocks noGrp="1"/>
          </p:cNvSpPr>
          <p:nvPr>
            <p:ph type="title"/>
          </p:nvPr>
        </p:nvSpPr>
        <p:spPr>
          <a:xfrm>
            <a:off x="460950" y="1858075"/>
            <a:ext cx="8222100" cy="907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endParaRPr/>
          </a:p>
          <a:p>
            <a:pPr marL="0" lvl="0" indent="0" algn="ctr" rtl="0">
              <a:lnSpc>
                <a:spcPct val="100000"/>
              </a:lnSpc>
              <a:spcBef>
                <a:spcPts val="0"/>
              </a:spcBef>
              <a:spcAft>
                <a:spcPts val="0"/>
              </a:spcAft>
              <a:buSzPts val="4800"/>
              <a:buNone/>
            </a:pPr>
            <a:r>
              <a:rPr lang="en"/>
              <a:t>Immigration Enforcement at Work:</a:t>
            </a:r>
            <a:endParaRPr/>
          </a:p>
          <a:p>
            <a:pPr marL="0" lvl="0" indent="0" algn="ctr" rtl="0">
              <a:lnSpc>
                <a:spcPct val="100000"/>
              </a:lnSpc>
              <a:spcBef>
                <a:spcPts val="0"/>
              </a:spcBef>
              <a:spcAft>
                <a:spcPts val="0"/>
              </a:spcAft>
              <a:buSzPts val="4800"/>
              <a:buNone/>
            </a:pPr>
            <a:r>
              <a:rPr lang="en" sz="3400"/>
              <a:t>Worker-Focused Training/Toolkit</a:t>
            </a:r>
            <a:endParaRPr sz="3400"/>
          </a:p>
        </p:txBody>
      </p:sp>
      <p:sp>
        <p:nvSpPr>
          <p:cNvPr id="185" name="Google Shape;185;p37"/>
          <p:cNvSpPr txBox="1"/>
          <p:nvPr/>
        </p:nvSpPr>
        <p:spPr>
          <a:xfrm>
            <a:off x="6800850" y="4556975"/>
            <a:ext cx="276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Roboto Slab"/>
                <a:ea typeface="Roboto Slab"/>
                <a:cs typeface="Roboto Slab"/>
                <a:sym typeface="Roboto Slab"/>
              </a:rPr>
              <a:t>April 2025</a:t>
            </a:r>
            <a:endParaRPr sz="1700">
              <a:solidFill>
                <a:schemeClr val="dk1"/>
              </a:solidFill>
              <a:latin typeface="Roboto Slab"/>
              <a:ea typeface="Roboto Slab"/>
              <a:cs typeface="Roboto Slab"/>
              <a:sym typeface="Roboto Slab"/>
            </a:endParaRPr>
          </a:p>
        </p:txBody>
      </p:sp>
      <p:pic>
        <p:nvPicPr>
          <p:cNvPr id="186" name="Google Shape;186;p37" title="Sheller Logo Stacked.jpg"/>
          <p:cNvPicPr preferRelativeResize="0"/>
          <p:nvPr/>
        </p:nvPicPr>
        <p:blipFill>
          <a:blip r:embed="rId3">
            <a:alphaModFix/>
          </a:blip>
          <a:stretch>
            <a:fillRect/>
          </a:stretch>
        </p:blipFill>
        <p:spPr>
          <a:xfrm>
            <a:off x="1134425" y="3072150"/>
            <a:ext cx="1506623" cy="1291399"/>
          </a:xfrm>
          <a:prstGeom prst="rect">
            <a:avLst/>
          </a:prstGeom>
          <a:noFill/>
          <a:ln>
            <a:noFill/>
          </a:ln>
        </p:spPr>
      </p:pic>
      <p:pic>
        <p:nvPicPr>
          <p:cNvPr id="187" name="Google Shape;187;p37" title="Screenshot 2025-04-02 163501.png"/>
          <p:cNvPicPr preferRelativeResize="0"/>
          <p:nvPr/>
        </p:nvPicPr>
        <p:blipFill>
          <a:blip r:embed="rId4">
            <a:alphaModFix/>
          </a:blip>
          <a:stretch>
            <a:fillRect/>
          </a:stretch>
        </p:blipFill>
        <p:spPr>
          <a:xfrm>
            <a:off x="4648200" y="3563688"/>
            <a:ext cx="3619500" cy="485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48"/>
        <p:cNvGrpSpPr/>
        <p:nvPr/>
      </p:nvGrpSpPr>
      <p:grpSpPr>
        <a:xfrm>
          <a:off x="0" y="0"/>
          <a:ext cx="0" cy="0"/>
          <a:chOff x="0" y="0"/>
          <a:chExt cx="0" cy="0"/>
        </a:xfrm>
      </p:grpSpPr>
      <p:sp>
        <p:nvSpPr>
          <p:cNvPr id="249" name="Google Shape;249;p46"/>
          <p:cNvSpPr txBox="1">
            <a:spLocks noGrp="1"/>
          </p:cNvSpPr>
          <p:nvPr>
            <p:ph type="title"/>
          </p:nvPr>
        </p:nvSpPr>
        <p:spPr>
          <a:xfrm>
            <a:off x="628650" y="164594"/>
            <a:ext cx="78867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620"/>
              <a:buNone/>
            </a:pPr>
            <a:r>
              <a:rPr lang="en" sz="3300">
                <a:solidFill>
                  <a:schemeClr val="lt1"/>
                </a:solidFill>
                <a:latin typeface="Roboto Slab Black"/>
                <a:ea typeface="Roboto Slab Black"/>
                <a:cs typeface="Roboto Slab Black"/>
                <a:sym typeface="Roboto Slab Black"/>
              </a:rPr>
              <a:t>Basic Constitutional Rights:</a:t>
            </a:r>
            <a:endParaRPr sz="3300">
              <a:solidFill>
                <a:schemeClr val="lt1"/>
              </a:solidFill>
              <a:latin typeface="Roboto Slab Black"/>
              <a:ea typeface="Roboto Slab Black"/>
              <a:cs typeface="Roboto Slab Black"/>
              <a:sym typeface="Roboto Slab Black"/>
            </a:endParaRPr>
          </a:p>
          <a:p>
            <a:pPr marL="0" lvl="0" indent="0" algn="ctr" rtl="0">
              <a:lnSpc>
                <a:spcPct val="90000"/>
              </a:lnSpc>
              <a:spcBef>
                <a:spcPts val="0"/>
              </a:spcBef>
              <a:spcAft>
                <a:spcPts val="0"/>
              </a:spcAft>
              <a:buSzPts val="1620"/>
              <a:buNone/>
            </a:pPr>
            <a:r>
              <a:rPr lang="en" sz="3300">
                <a:solidFill>
                  <a:schemeClr val="lt1"/>
                </a:solidFill>
                <a:latin typeface="Roboto Slab Black"/>
                <a:ea typeface="Roboto Slab Black"/>
                <a:cs typeface="Roboto Slab Black"/>
                <a:sym typeface="Roboto Slab Black"/>
              </a:rPr>
              <a:t>Judicial vs. ICE Warrant</a:t>
            </a:r>
            <a:endParaRPr sz="3300">
              <a:solidFill>
                <a:schemeClr val="lt1"/>
              </a:solidFill>
              <a:latin typeface="Roboto Slab Black"/>
              <a:ea typeface="Roboto Slab Black"/>
              <a:cs typeface="Roboto Slab Black"/>
              <a:sym typeface="Roboto Slab Black"/>
            </a:endParaRPr>
          </a:p>
        </p:txBody>
      </p:sp>
      <p:sp>
        <p:nvSpPr>
          <p:cNvPr id="250" name="Google Shape;250;p4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90000"/>
              </a:lnSpc>
              <a:spcBef>
                <a:spcPts val="1200"/>
              </a:spcBef>
              <a:spcAft>
                <a:spcPts val="0"/>
              </a:spcAft>
              <a:buSzPts val="1800"/>
              <a:buNone/>
            </a:pPr>
            <a:endParaRPr/>
          </a:p>
        </p:txBody>
      </p:sp>
      <p:pic>
        <p:nvPicPr>
          <p:cNvPr id="251" name="Google Shape;251;p46"/>
          <p:cNvPicPr preferRelativeResize="0"/>
          <p:nvPr/>
        </p:nvPicPr>
        <p:blipFill rotWithShape="1">
          <a:blip r:embed="rId3">
            <a:alphaModFix/>
          </a:blip>
          <a:srcRect/>
          <a:stretch/>
        </p:blipFill>
        <p:spPr>
          <a:xfrm>
            <a:off x="1741375" y="1369225"/>
            <a:ext cx="2555750" cy="3337625"/>
          </a:xfrm>
          <a:prstGeom prst="rect">
            <a:avLst/>
          </a:prstGeom>
          <a:noFill/>
          <a:ln>
            <a:noFill/>
          </a:ln>
        </p:spPr>
      </p:pic>
      <p:pic>
        <p:nvPicPr>
          <p:cNvPr id="252" name="Google Shape;252;p46"/>
          <p:cNvPicPr preferRelativeResize="0"/>
          <p:nvPr/>
        </p:nvPicPr>
        <p:blipFill rotWithShape="1">
          <a:blip r:embed="rId4">
            <a:alphaModFix/>
          </a:blip>
          <a:srcRect/>
          <a:stretch/>
        </p:blipFill>
        <p:spPr>
          <a:xfrm>
            <a:off x="4794454" y="1369226"/>
            <a:ext cx="2555754" cy="3389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56"/>
        <p:cNvGrpSpPr/>
        <p:nvPr/>
      </p:nvGrpSpPr>
      <p:grpSpPr>
        <a:xfrm>
          <a:off x="0" y="0"/>
          <a:ext cx="0" cy="0"/>
          <a:chOff x="0" y="0"/>
          <a:chExt cx="0" cy="0"/>
        </a:xfrm>
      </p:grpSpPr>
      <p:sp>
        <p:nvSpPr>
          <p:cNvPr id="257" name="Google Shape;257;p47"/>
          <p:cNvSpPr txBox="1">
            <a:spLocks noGrp="1"/>
          </p:cNvSpPr>
          <p:nvPr>
            <p:ph type="title"/>
          </p:nvPr>
        </p:nvSpPr>
        <p:spPr>
          <a:xfrm>
            <a:off x="399475" y="2571750"/>
            <a:ext cx="8222100" cy="907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endParaRPr/>
          </a:p>
          <a:p>
            <a:pPr marL="0" lvl="0" indent="0" algn="ctr" rtl="0">
              <a:lnSpc>
                <a:spcPct val="100000"/>
              </a:lnSpc>
              <a:spcBef>
                <a:spcPts val="0"/>
              </a:spcBef>
              <a:spcAft>
                <a:spcPts val="0"/>
              </a:spcAft>
              <a:buSzPts val="4800"/>
              <a:buNone/>
            </a:pPr>
            <a:r>
              <a:rPr lang="en"/>
              <a:t>What can you or your boss do about an ICE raid?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488700" y="460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Before Raid: Workers </a:t>
            </a:r>
            <a:endParaRPr sz="3300" b="1"/>
          </a:p>
        </p:txBody>
      </p:sp>
      <p:sp>
        <p:nvSpPr>
          <p:cNvPr id="263" name="Google Shape;263;p48"/>
          <p:cNvSpPr txBox="1">
            <a:spLocks noGrp="1"/>
          </p:cNvSpPr>
          <p:nvPr>
            <p:ph type="body" idx="1"/>
          </p:nvPr>
        </p:nvSpPr>
        <p:spPr>
          <a:xfrm>
            <a:off x="431400" y="1309825"/>
            <a:ext cx="8281200" cy="3912300"/>
          </a:xfrm>
          <a:prstGeom prst="rect">
            <a:avLst/>
          </a:prstGeom>
          <a:noFill/>
          <a:ln>
            <a:noFill/>
          </a:ln>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Char char="➔"/>
            </a:pPr>
            <a:r>
              <a:rPr lang="en" sz="1900" b="1"/>
              <a:t>Understand</a:t>
            </a:r>
            <a:r>
              <a:rPr lang="en" sz="1900"/>
              <a:t> your workplace policies if you have any about ICE encounters</a:t>
            </a:r>
            <a:endParaRPr sz="1900"/>
          </a:p>
          <a:p>
            <a:pPr marL="457200" lvl="0" indent="-349250" algn="l" rtl="0">
              <a:lnSpc>
                <a:spcPct val="100000"/>
              </a:lnSpc>
              <a:spcBef>
                <a:spcPts val="0"/>
              </a:spcBef>
              <a:spcAft>
                <a:spcPts val="0"/>
              </a:spcAft>
              <a:buSzPts val="1900"/>
              <a:buChar char="➔"/>
            </a:pPr>
            <a:r>
              <a:rPr lang="en" sz="1900" b="1"/>
              <a:t>Organize</a:t>
            </a:r>
            <a:r>
              <a:rPr lang="en" sz="1900"/>
              <a:t> your workplace so that you and your coworkers are working together </a:t>
            </a:r>
            <a:endParaRPr sz="1900"/>
          </a:p>
          <a:p>
            <a:pPr marL="457200" lvl="0" indent="-349250" algn="l" rtl="0">
              <a:lnSpc>
                <a:spcPct val="100000"/>
              </a:lnSpc>
              <a:spcBef>
                <a:spcPts val="0"/>
              </a:spcBef>
              <a:spcAft>
                <a:spcPts val="0"/>
              </a:spcAft>
              <a:buSzPts val="1900"/>
              <a:buChar char="➔"/>
            </a:pPr>
            <a:r>
              <a:rPr lang="en" sz="1900" b="1"/>
              <a:t>Establish </a:t>
            </a:r>
            <a:r>
              <a:rPr lang="en" sz="1900"/>
              <a:t>a </a:t>
            </a:r>
            <a:r>
              <a:rPr lang="en" sz="1900" b="1"/>
              <a:t>point person</a:t>
            </a:r>
            <a:r>
              <a:rPr lang="en" sz="1900"/>
              <a:t> to interact with ICE agents</a:t>
            </a:r>
            <a:endParaRPr sz="1900"/>
          </a:p>
          <a:p>
            <a:pPr marL="457200" lvl="0" indent="-349250" algn="l" rtl="0">
              <a:lnSpc>
                <a:spcPct val="100000"/>
              </a:lnSpc>
              <a:spcBef>
                <a:spcPts val="0"/>
              </a:spcBef>
              <a:spcAft>
                <a:spcPts val="0"/>
              </a:spcAft>
              <a:buSzPts val="1900"/>
              <a:buChar char="➔"/>
            </a:pPr>
            <a:r>
              <a:rPr lang="en" sz="1900" b="1"/>
              <a:t>Identify </a:t>
            </a:r>
            <a:r>
              <a:rPr lang="en" sz="1900"/>
              <a:t>local </a:t>
            </a:r>
            <a:r>
              <a:rPr lang="en" sz="1900" b="1"/>
              <a:t>immigration attorneys &amp; immigrant rights organizations </a:t>
            </a:r>
            <a:r>
              <a:rPr lang="en" sz="1900"/>
              <a:t>able to provide help in the event of a raid </a:t>
            </a:r>
            <a:endParaRPr sz="1900"/>
          </a:p>
          <a:p>
            <a:pPr marL="457200" lvl="0" indent="-349250" algn="l" rtl="0">
              <a:lnSpc>
                <a:spcPct val="100000"/>
              </a:lnSpc>
              <a:spcBef>
                <a:spcPts val="0"/>
              </a:spcBef>
              <a:spcAft>
                <a:spcPts val="0"/>
              </a:spcAft>
              <a:buSzPts val="1900"/>
              <a:buChar char="➔"/>
            </a:pPr>
            <a:r>
              <a:rPr lang="en" sz="1900" b="1"/>
              <a:t>Compile </a:t>
            </a:r>
            <a:r>
              <a:rPr lang="en" sz="1900"/>
              <a:t>information into a </a:t>
            </a:r>
            <a:r>
              <a:rPr lang="en" sz="1900" b="1"/>
              <a:t>written response plan </a:t>
            </a:r>
            <a:endParaRPr sz="1900" b="1"/>
          </a:p>
          <a:p>
            <a:pPr marL="457200" lvl="0" indent="-349250" algn="l" rtl="0">
              <a:lnSpc>
                <a:spcPct val="100000"/>
              </a:lnSpc>
              <a:spcBef>
                <a:spcPts val="0"/>
              </a:spcBef>
              <a:spcAft>
                <a:spcPts val="0"/>
              </a:spcAft>
              <a:buSzPts val="1900"/>
              <a:buChar char="➔"/>
            </a:pPr>
            <a:r>
              <a:rPr lang="en" sz="1900" b="1"/>
              <a:t>Post a written response plan</a:t>
            </a:r>
            <a:r>
              <a:rPr lang="en" sz="1900"/>
              <a:t> in areas where workers are allowed to post other personal information</a:t>
            </a:r>
            <a:endParaRPr sz="1900"/>
          </a:p>
          <a:p>
            <a:pPr marL="0" lvl="0" indent="0" algn="l" rtl="0">
              <a:lnSpc>
                <a:spcPct val="100000"/>
              </a:lnSpc>
              <a:spcBef>
                <a:spcPts val="1600"/>
              </a:spcBef>
              <a:spcAft>
                <a:spcPts val="1600"/>
              </a:spcAft>
              <a:buSzPts val="1400"/>
              <a:buNone/>
            </a:pP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67"/>
        <p:cNvGrpSpPr/>
        <p:nvPr/>
      </p:nvGrpSpPr>
      <p:grpSpPr>
        <a:xfrm>
          <a:off x="0" y="0"/>
          <a:ext cx="0" cy="0"/>
          <a:chOff x="0" y="0"/>
          <a:chExt cx="0" cy="0"/>
        </a:xfrm>
      </p:grpSpPr>
      <p:sp>
        <p:nvSpPr>
          <p:cNvPr id="268" name="Google Shape;268;p49"/>
          <p:cNvSpPr txBox="1">
            <a:spLocks noGrp="1"/>
          </p:cNvSpPr>
          <p:nvPr>
            <p:ph type="title"/>
          </p:nvPr>
        </p:nvSpPr>
        <p:spPr>
          <a:xfrm>
            <a:off x="540300" y="234638"/>
            <a:ext cx="7891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Before Raid: Employers</a:t>
            </a:r>
            <a:r>
              <a:rPr lang="en" sz="3300"/>
              <a:t> </a:t>
            </a:r>
            <a:endParaRPr sz="3300"/>
          </a:p>
        </p:txBody>
      </p:sp>
      <p:sp>
        <p:nvSpPr>
          <p:cNvPr id="269" name="Google Shape;269;p49"/>
          <p:cNvSpPr txBox="1">
            <a:spLocks noGrp="1"/>
          </p:cNvSpPr>
          <p:nvPr>
            <p:ph type="body" idx="1"/>
          </p:nvPr>
        </p:nvSpPr>
        <p:spPr>
          <a:xfrm>
            <a:off x="491075" y="1078794"/>
            <a:ext cx="8368200" cy="39123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Char char="➔"/>
            </a:pPr>
            <a:r>
              <a:rPr lang="en" sz="2100" b="1"/>
              <a:t>Clearly mark private areas</a:t>
            </a:r>
            <a:r>
              <a:rPr lang="en" sz="2100"/>
              <a:t> with visible signs and do not allow the public to enter those areas without permission. </a:t>
            </a:r>
            <a:endParaRPr sz="2100"/>
          </a:p>
          <a:p>
            <a:pPr marL="457200" lvl="0" indent="-361950" algn="l" rtl="0">
              <a:lnSpc>
                <a:spcPct val="100000"/>
              </a:lnSpc>
              <a:spcBef>
                <a:spcPts val="0"/>
              </a:spcBef>
              <a:spcAft>
                <a:spcPts val="0"/>
              </a:spcAft>
              <a:buSzPts val="2100"/>
              <a:buChar char="➔"/>
            </a:pPr>
            <a:r>
              <a:rPr lang="en" sz="2100" b="1"/>
              <a:t>Commit to requiring a judicial warrant </a:t>
            </a:r>
            <a:r>
              <a:rPr lang="en" sz="2100"/>
              <a:t>for ICE to access private area.</a:t>
            </a:r>
            <a:endParaRPr sz="2100" b="1"/>
          </a:p>
          <a:p>
            <a:pPr marL="457200" lvl="0" indent="-361950" algn="l" rtl="0">
              <a:lnSpc>
                <a:spcPct val="100000"/>
              </a:lnSpc>
              <a:spcBef>
                <a:spcPts val="0"/>
              </a:spcBef>
              <a:spcAft>
                <a:spcPts val="0"/>
              </a:spcAft>
              <a:buSzPts val="2100"/>
              <a:buChar char="➔"/>
            </a:pPr>
            <a:r>
              <a:rPr lang="en" sz="2100" b="1"/>
              <a:t>Establish emergency protocols</a:t>
            </a:r>
            <a:r>
              <a:rPr lang="en" sz="2100"/>
              <a:t>. </a:t>
            </a:r>
            <a:endParaRPr sz="2100"/>
          </a:p>
          <a:p>
            <a:pPr marL="457200" lvl="0" indent="-361950" algn="l" rtl="0">
              <a:lnSpc>
                <a:spcPct val="100000"/>
              </a:lnSpc>
              <a:spcBef>
                <a:spcPts val="0"/>
              </a:spcBef>
              <a:spcAft>
                <a:spcPts val="0"/>
              </a:spcAft>
              <a:buSzPts val="2100"/>
              <a:buChar char="➔"/>
            </a:pPr>
            <a:r>
              <a:rPr lang="en" sz="2100" b="1"/>
              <a:t>Train workers </a:t>
            </a:r>
            <a:r>
              <a:rPr lang="en" sz="2100"/>
              <a:t>on how to handle ICE and about emergency protocols.</a:t>
            </a:r>
            <a:endParaRPr sz="2100"/>
          </a:p>
          <a:p>
            <a:pPr marL="457200" lvl="0" indent="-361950" algn="l" rtl="0">
              <a:lnSpc>
                <a:spcPct val="100000"/>
              </a:lnSpc>
              <a:spcBef>
                <a:spcPts val="0"/>
              </a:spcBef>
              <a:spcAft>
                <a:spcPts val="0"/>
              </a:spcAft>
              <a:buSzPts val="2100"/>
              <a:buChar char="➔"/>
            </a:pPr>
            <a:r>
              <a:rPr lang="en" sz="2100" b="1"/>
              <a:t>Compile </a:t>
            </a:r>
            <a:r>
              <a:rPr lang="en" sz="2100"/>
              <a:t>information into </a:t>
            </a:r>
            <a:r>
              <a:rPr lang="en" sz="2100" b="1"/>
              <a:t>written response plan</a:t>
            </a:r>
            <a:r>
              <a:rPr lang="en" sz="2100"/>
              <a:t> in areas accessible to employees and </a:t>
            </a:r>
            <a:r>
              <a:rPr lang="en" sz="2100" b="1"/>
              <a:t>practice</a:t>
            </a:r>
            <a:r>
              <a:rPr lang="en" sz="2100"/>
              <a:t> with employees.</a:t>
            </a:r>
            <a:endParaRPr sz="2100"/>
          </a:p>
          <a:p>
            <a:pPr marL="0" lvl="0" indent="0" algn="l" rtl="0">
              <a:lnSpc>
                <a:spcPct val="100000"/>
              </a:lnSpc>
              <a:spcBef>
                <a:spcPts val="1600"/>
              </a:spcBef>
              <a:spcAft>
                <a:spcPts val="1600"/>
              </a:spcAft>
              <a:buSzPts val="1400"/>
              <a:buNone/>
            </a:pP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73"/>
        <p:cNvGrpSpPr/>
        <p:nvPr/>
      </p:nvGrpSpPr>
      <p:grpSpPr>
        <a:xfrm>
          <a:off x="0" y="0"/>
          <a:ext cx="0" cy="0"/>
          <a:chOff x="0" y="0"/>
          <a:chExt cx="0" cy="0"/>
        </a:xfrm>
      </p:grpSpPr>
      <p:sp>
        <p:nvSpPr>
          <p:cNvPr id="274" name="Google Shape;274;p50"/>
          <p:cNvSpPr txBox="1">
            <a:spLocks noGrp="1"/>
          </p:cNvSpPr>
          <p:nvPr>
            <p:ph type="title"/>
          </p:nvPr>
        </p:nvSpPr>
        <p:spPr>
          <a:xfrm>
            <a:off x="387900" y="180769"/>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During Raid: Workers</a:t>
            </a:r>
            <a:r>
              <a:rPr lang="en" sz="4000" b="1"/>
              <a:t> </a:t>
            </a:r>
            <a:endParaRPr sz="4000" b="1"/>
          </a:p>
        </p:txBody>
      </p:sp>
      <p:sp>
        <p:nvSpPr>
          <p:cNvPr id="275" name="Google Shape;275;p50"/>
          <p:cNvSpPr txBox="1">
            <a:spLocks noGrp="1"/>
          </p:cNvSpPr>
          <p:nvPr>
            <p:ph type="body" idx="1"/>
          </p:nvPr>
        </p:nvSpPr>
        <p:spPr>
          <a:xfrm>
            <a:off x="333900" y="997231"/>
            <a:ext cx="8476200" cy="325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800" b="1"/>
              <a:t>Stay calm and stay silent </a:t>
            </a:r>
            <a:endParaRPr sz="1800" b="1"/>
          </a:p>
          <a:p>
            <a:pPr marL="457200" lvl="0" indent="-342900" algn="l" rtl="0">
              <a:lnSpc>
                <a:spcPct val="100000"/>
              </a:lnSpc>
              <a:spcBef>
                <a:spcPts val="0"/>
              </a:spcBef>
              <a:spcAft>
                <a:spcPts val="0"/>
              </a:spcAft>
              <a:buSzPts val="1800"/>
              <a:buChar char="❖"/>
            </a:pPr>
            <a:r>
              <a:rPr lang="en" sz="1800"/>
              <a:t>Remind each other that you do not have to talk to ICE agents</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SzPts val="1400"/>
              <a:buNone/>
            </a:pPr>
            <a:r>
              <a:rPr lang="en" sz="1800" b="1"/>
              <a:t>Wait in private areas </a:t>
            </a:r>
            <a:endParaRPr sz="1800" b="1"/>
          </a:p>
          <a:p>
            <a:pPr marL="457200" lvl="0" indent="-342900" algn="l" rtl="0">
              <a:lnSpc>
                <a:spcPct val="100000"/>
              </a:lnSpc>
              <a:spcBef>
                <a:spcPts val="0"/>
              </a:spcBef>
              <a:spcAft>
                <a:spcPts val="0"/>
              </a:spcAft>
              <a:buSzPts val="1800"/>
              <a:buChar char="❖"/>
            </a:pPr>
            <a:r>
              <a:rPr lang="en" sz="1800"/>
              <a:t>No one should run away as it gives ICE agents the justification to detain, arrest, and enter private areas</a:t>
            </a:r>
            <a:endParaRPr sz="1800"/>
          </a:p>
          <a:p>
            <a:pPr marL="0" lvl="0" indent="0" algn="l" rtl="0">
              <a:lnSpc>
                <a:spcPct val="100000"/>
              </a:lnSpc>
              <a:spcBef>
                <a:spcPts val="0"/>
              </a:spcBef>
              <a:spcAft>
                <a:spcPts val="0"/>
              </a:spcAft>
              <a:buClr>
                <a:srgbClr val="000000"/>
              </a:buClr>
              <a:buSzPts val="1400"/>
              <a:buFont typeface="Arial"/>
              <a:buNone/>
            </a:pPr>
            <a:endParaRPr sz="1800"/>
          </a:p>
          <a:p>
            <a:pPr marL="0" lvl="0" indent="0" algn="l" rtl="0">
              <a:lnSpc>
                <a:spcPct val="100000"/>
              </a:lnSpc>
              <a:spcBef>
                <a:spcPts val="0"/>
              </a:spcBef>
              <a:spcAft>
                <a:spcPts val="0"/>
              </a:spcAft>
              <a:buSzPts val="1400"/>
              <a:buNone/>
            </a:pPr>
            <a:r>
              <a:rPr lang="en" sz="1800" b="1"/>
              <a:t>Assign a point person to speak with ICE agents</a:t>
            </a:r>
            <a:endParaRPr sz="1800" b="1"/>
          </a:p>
          <a:p>
            <a:pPr marL="457200" lvl="0" indent="-342900" algn="l" rtl="0">
              <a:lnSpc>
                <a:spcPct val="100000"/>
              </a:lnSpc>
              <a:spcBef>
                <a:spcPts val="0"/>
              </a:spcBef>
              <a:spcAft>
                <a:spcPts val="0"/>
              </a:spcAft>
              <a:buSzPts val="1800"/>
              <a:buChar char="❖"/>
            </a:pPr>
            <a:r>
              <a:rPr lang="en" sz="1800"/>
              <a:t>Ask agent for identification</a:t>
            </a:r>
            <a:endParaRPr sz="1800"/>
          </a:p>
          <a:p>
            <a:pPr marL="4572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 sz="1800" b="1"/>
              <a:t>Record encounter (if safe)</a:t>
            </a:r>
            <a:endParaRPr sz="1800" b="1"/>
          </a:p>
          <a:p>
            <a:pPr marL="457200" lvl="0" indent="-342900" algn="l" rtl="0">
              <a:lnSpc>
                <a:spcPct val="100000"/>
              </a:lnSpc>
              <a:spcBef>
                <a:spcPts val="0"/>
              </a:spcBef>
              <a:spcAft>
                <a:spcPts val="0"/>
              </a:spcAft>
              <a:buSzPts val="1800"/>
              <a:buChar char="❖"/>
            </a:pPr>
            <a:r>
              <a:rPr lang="en" sz="1800"/>
              <a:t>Video recording or taking notes about the conduct of ICE agents can later serve as evidence</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79"/>
        <p:cNvGrpSpPr/>
        <p:nvPr/>
      </p:nvGrpSpPr>
      <p:grpSpPr>
        <a:xfrm>
          <a:off x="0" y="0"/>
          <a:ext cx="0" cy="0"/>
          <a:chOff x="0" y="0"/>
          <a:chExt cx="0" cy="0"/>
        </a:xfrm>
      </p:grpSpPr>
      <p:sp>
        <p:nvSpPr>
          <p:cNvPr id="280" name="Google Shape;280;p51"/>
          <p:cNvSpPr txBox="1">
            <a:spLocks noGrp="1"/>
          </p:cNvSpPr>
          <p:nvPr>
            <p:ph type="title"/>
          </p:nvPr>
        </p:nvSpPr>
        <p:spPr>
          <a:xfrm>
            <a:off x="387900" y="128944"/>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During Raid: Employers </a:t>
            </a:r>
            <a:endParaRPr sz="3300" b="1"/>
          </a:p>
        </p:txBody>
      </p:sp>
      <p:sp>
        <p:nvSpPr>
          <p:cNvPr id="281" name="Google Shape;281;p51"/>
          <p:cNvSpPr txBox="1">
            <a:spLocks noGrp="1"/>
          </p:cNvSpPr>
          <p:nvPr>
            <p:ph type="body" idx="1"/>
          </p:nvPr>
        </p:nvSpPr>
        <p:spPr>
          <a:xfrm>
            <a:off x="333900" y="942751"/>
            <a:ext cx="8476200" cy="383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sz="1700" b="1"/>
              <a:t>Require a judicial warrant</a:t>
            </a:r>
            <a:endParaRPr sz="1700" b="1"/>
          </a:p>
          <a:p>
            <a:pPr marL="457200" lvl="0" indent="-336550" algn="l" rtl="0">
              <a:lnSpc>
                <a:spcPct val="100000"/>
              </a:lnSpc>
              <a:spcBef>
                <a:spcPts val="0"/>
              </a:spcBef>
              <a:spcAft>
                <a:spcPts val="0"/>
              </a:spcAft>
              <a:buSzPts val="1700"/>
              <a:buChar char="❖"/>
            </a:pPr>
            <a:r>
              <a:rPr lang="en" sz="1700"/>
              <a:t>Examine the warrant to see whether it is judicial or administrative</a:t>
            </a:r>
            <a:endParaRPr sz="1700"/>
          </a:p>
          <a:p>
            <a:pPr marL="457200" lvl="0" indent="-336550" algn="l" rtl="0">
              <a:lnSpc>
                <a:spcPct val="100000"/>
              </a:lnSpc>
              <a:spcBef>
                <a:spcPts val="0"/>
              </a:spcBef>
              <a:spcAft>
                <a:spcPts val="0"/>
              </a:spcAft>
              <a:buSzPts val="1700"/>
              <a:buChar char="❖"/>
            </a:pPr>
            <a:r>
              <a:rPr lang="en" sz="1700"/>
              <a:t>Observe whether ICE is complying with what’s written in the warrant (e.g., the person, documents, or address listed)</a:t>
            </a:r>
            <a:endParaRPr sz="1700"/>
          </a:p>
          <a:p>
            <a:pPr marL="457200" lvl="0" indent="-336550" algn="l" rtl="0">
              <a:lnSpc>
                <a:spcPct val="100000"/>
              </a:lnSpc>
              <a:spcBef>
                <a:spcPts val="0"/>
              </a:spcBef>
              <a:spcAft>
                <a:spcPts val="0"/>
              </a:spcAft>
              <a:buSzPts val="1700"/>
              <a:buChar char="❖"/>
            </a:pPr>
            <a:r>
              <a:rPr lang="en" sz="1700"/>
              <a:t>If ICE is searching something else, object to those searches</a:t>
            </a:r>
            <a:endParaRPr sz="1700" b="1"/>
          </a:p>
          <a:p>
            <a:pPr marL="0" lvl="0" indent="0" algn="l" rtl="0">
              <a:lnSpc>
                <a:spcPct val="100000"/>
              </a:lnSpc>
              <a:spcBef>
                <a:spcPts val="1000"/>
              </a:spcBef>
              <a:spcAft>
                <a:spcPts val="0"/>
              </a:spcAft>
              <a:buSzPts val="1400"/>
              <a:buNone/>
            </a:pPr>
            <a:r>
              <a:rPr lang="en" sz="1700" b="1"/>
              <a:t>Do </a:t>
            </a:r>
            <a:r>
              <a:rPr lang="en" sz="1700" b="1" u="sng"/>
              <a:t>not</a:t>
            </a:r>
            <a:r>
              <a:rPr lang="en" sz="1700" b="1"/>
              <a:t> talk to or help ICE when you don’t have to </a:t>
            </a:r>
            <a:endParaRPr sz="1700" b="1"/>
          </a:p>
          <a:p>
            <a:pPr marL="457200" lvl="0" indent="-336550" algn="l" rtl="0">
              <a:lnSpc>
                <a:spcPct val="100000"/>
              </a:lnSpc>
              <a:spcBef>
                <a:spcPts val="0"/>
              </a:spcBef>
              <a:spcAft>
                <a:spcPts val="0"/>
              </a:spcAft>
              <a:buSzPts val="1700"/>
              <a:buChar char="❖"/>
            </a:pPr>
            <a:r>
              <a:rPr lang="en" sz="1700"/>
              <a:t>With an administrative warrant for a specific person, you do </a:t>
            </a:r>
            <a:r>
              <a:rPr lang="en" sz="1700" b="1" u="sng"/>
              <a:t>not</a:t>
            </a:r>
            <a:r>
              <a:rPr lang="en" sz="1700"/>
              <a:t> have to say if an employee is working on that day or take them to that employee</a:t>
            </a:r>
            <a:endParaRPr sz="1700"/>
          </a:p>
          <a:p>
            <a:pPr marL="457200" lvl="0" indent="-336550" algn="l" rtl="0">
              <a:lnSpc>
                <a:spcPct val="100000"/>
              </a:lnSpc>
              <a:spcBef>
                <a:spcPts val="0"/>
              </a:spcBef>
              <a:spcAft>
                <a:spcPts val="0"/>
              </a:spcAft>
              <a:buSzPts val="1700"/>
              <a:buChar char="❖"/>
            </a:pPr>
            <a:r>
              <a:rPr lang="en" sz="1700"/>
              <a:t>Do </a:t>
            </a:r>
            <a:r>
              <a:rPr lang="en" sz="1700" b="1" u="sng"/>
              <a:t>not</a:t>
            </a:r>
            <a:r>
              <a:rPr lang="en" sz="1700"/>
              <a:t> help ICE by providing information about your employees, such as name, immigration status, country of origin, or home address</a:t>
            </a:r>
            <a:endParaRPr sz="1700"/>
          </a:p>
          <a:p>
            <a:pPr marL="457200" lvl="0" indent="-336550" algn="l" rtl="0">
              <a:lnSpc>
                <a:spcPct val="100000"/>
              </a:lnSpc>
              <a:spcBef>
                <a:spcPts val="0"/>
              </a:spcBef>
              <a:spcAft>
                <a:spcPts val="0"/>
              </a:spcAft>
              <a:buSzPts val="1700"/>
              <a:buChar char="❖"/>
            </a:pPr>
            <a:r>
              <a:rPr lang="en" sz="1700" b="1"/>
              <a:t>Record encounter (if safe)</a:t>
            </a:r>
            <a:endParaRPr sz="1700" b="1"/>
          </a:p>
          <a:p>
            <a:pPr marL="457200" lvl="0" indent="-336550" algn="l" rtl="0">
              <a:lnSpc>
                <a:spcPct val="100000"/>
              </a:lnSpc>
              <a:spcBef>
                <a:spcPts val="0"/>
              </a:spcBef>
              <a:spcAft>
                <a:spcPts val="0"/>
              </a:spcAft>
              <a:buSzPts val="1700"/>
              <a:buChar char="❖"/>
            </a:pPr>
            <a:r>
              <a:rPr lang="en" sz="1700"/>
              <a:t>Video recording or taking notes about the conduct of ICE agents may later serve as evidence.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85"/>
        <p:cNvGrpSpPr/>
        <p:nvPr/>
      </p:nvGrpSpPr>
      <p:grpSpPr>
        <a:xfrm>
          <a:off x="0" y="0"/>
          <a:ext cx="0" cy="0"/>
          <a:chOff x="0" y="0"/>
          <a:chExt cx="0" cy="0"/>
        </a:xfrm>
      </p:grpSpPr>
      <p:sp>
        <p:nvSpPr>
          <p:cNvPr id="286" name="Google Shape;286;p52"/>
          <p:cNvSpPr txBox="1">
            <a:spLocks noGrp="1"/>
          </p:cNvSpPr>
          <p:nvPr>
            <p:ph type="title"/>
          </p:nvPr>
        </p:nvSpPr>
        <p:spPr>
          <a:xfrm>
            <a:off x="515100" y="298050"/>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Post Raid: Employer </a:t>
            </a:r>
            <a:endParaRPr sz="3300" b="1"/>
          </a:p>
        </p:txBody>
      </p:sp>
      <p:sp>
        <p:nvSpPr>
          <p:cNvPr id="287" name="Google Shape;287;p52"/>
          <p:cNvSpPr txBox="1">
            <a:spLocks noGrp="1"/>
          </p:cNvSpPr>
          <p:nvPr>
            <p:ph type="body" idx="1"/>
          </p:nvPr>
        </p:nvSpPr>
        <p:spPr>
          <a:xfrm>
            <a:off x="515100" y="1056881"/>
            <a:ext cx="8622600" cy="3726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2300" b="1"/>
              <a:t>Record all facts </a:t>
            </a:r>
            <a:r>
              <a:rPr lang="en" sz="2300"/>
              <a:t>about raid immediately after (including saving copies of security footage of raid) </a:t>
            </a:r>
            <a:endParaRPr sz="2300"/>
          </a:p>
          <a:p>
            <a:pPr marL="0" lvl="0" indent="0" algn="l" rtl="0">
              <a:lnSpc>
                <a:spcPct val="100000"/>
              </a:lnSpc>
              <a:spcBef>
                <a:spcPts val="1000"/>
              </a:spcBef>
              <a:spcAft>
                <a:spcPts val="0"/>
              </a:spcAft>
              <a:buSzPts val="1400"/>
              <a:buNone/>
            </a:pPr>
            <a:r>
              <a:rPr lang="en" sz="2300" b="1"/>
              <a:t>Notify family members </a:t>
            </a:r>
            <a:r>
              <a:rPr lang="en" sz="2300"/>
              <a:t>about any detained employee</a:t>
            </a:r>
            <a:endParaRPr sz="2300"/>
          </a:p>
          <a:p>
            <a:pPr marL="0" lvl="0" indent="0" algn="l" rtl="0">
              <a:lnSpc>
                <a:spcPct val="100000"/>
              </a:lnSpc>
              <a:spcBef>
                <a:spcPts val="1000"/>
              </a:spcBef>
              <a:spcAft>
                <a:spcPts val="0"/>
              </a:spcAft>
              <a:buSzPts val="1400"/>
              <a:buNone/>
            </a:pPr>
            <a:r>
              <a:rPr lang="en" sz="2300" b="1"/>
              <a:t>Help secure legal assistance </a:t>
            </a:r>
            <a:r>
              <a:rPr lang="en" sz="2300"/>
              <a:t>for employees</a:t>
            </a:r>
            <a:endParaRPr sz="2300"/>
          </a:p>
          <a:p>
            <a:pPr marL="457200" lvl="0" indent="-336550" algn="l" rtl="0">
              <a:lnSpc>
                <a:spcPct val="100000"/>
              </a:lnSpc>
              <a:spcBef>
                <a:spcPts val="0"/>
              </a:spcBef>
              <a:spcAft>
                <a:spcPts val="0"/>
              </a:spcAft>
              <a:buSzPts val="1700"/>
              <a:buChar char="➢"/>
            </a:pPr>
            <a:r>
              <a:rPr lang="en" sz="1700"/>
              <a:t>Contact immigration attorney or immigrant rights organization for help post raid</a:t>
            </a:r>
            <a:endParaRPr sz="1700"/>
          </a:p>
          <a:p>
            <a:pPr marL="0" lvl="0" indent="0" algn="l" rtl="0">
              <a:lnSpc>
                <a:spcPct val="100000"/>
              </a:lnSpc>
              <a:spcBef>
                <a:spcPts val="1000"/>
              </a:spcBef>
              <a:spcAft>
                <a:spcPts val="0"/>
              </a:spcAft>
              <a:buSzPts val="1400"/>
              <a:buNone/>
            </a:pPr>
            <a:r>
              <a:rPr lang="en" sz="2300" b="1"/>
              <a:t>Offer leave to affected employees</a:t>
            </a:r>
            <a:endParaRPr sz="2300" b="1"/>
          </a:p>
          <a:p>
            <a:pPr marL="457200" lvl="0" indent="-336550" algn="l" rtl="0">
              <a:lnSpc>
                <a:spcPct val="100000"/>
              </a:lnSpc>
              <a:spcBef>
                <a:spcPts val="0"/>
              </a:spcBef>
              <a:spcAft>
                <a:spcPts val="0"/>
              </a:spcAft>
              <a:buClr>
                <a:srgbClr val="FFFFFF"/>
              </a:buClr>
              <a:buSzPts val="1700"/>
              <a:buFont typeface="Arial"/>
              <a:buChar char="➢"/>
            </a:pPr>
            <a:r>
              <a:rPr lang="en" sz="1700">
                <a:solidFill>
                  <a:srgbClr val="FFFFFF"/>
                </a:solidFill>
                <a:latin typeface="Arial"/>
                <a:ea typeface="Arial"/>
                <a:cs typeface="Arial"/>
                <a:sym typeface="Arial"/>
              </a:rPr>
              <a:t>Grant workers leave to get their affairs in order</a:t>
            </a:r>
            <a:endParaRPr sz="1700">
              <a:solidFill>
                <a:srgbClr val="FFFFFF"/>
              </a:solidFill>
              <a:latin typeface="Arial"/>
              <a:ea typeface="Arial"/>
              <a:cs typeface="Arial"/>
              <a:sym typeface="Arial"/>
            </a:endParaRPr>
          </a:p>
          <a:p>
            <a:pPr marL="0" lvl="0" indent="0" algn="l" rtl="0">
              <a:lnSpc>
                <a:spcPct val="100000"/>
              </a:lnSpc>
              <a:spcBef>
                <a:spcPts val="1000"/>
              </a:spcBef>
              <a:spcAft>
                <a:spcPts val="0"/>
              </a:spcAft>
              <a:buNone/>
            </a:pPr>
            <a:r>
              <a:rPr lang="en" sz="2300" b="1"/>
              <a:t>Pay owed &amp; separation wages</a:t>
            </a:r>
            <a:endParaRPr sz="2300" b="1"/>
          </a:p>
          <a:p>
            <a:pPr marL="0" lvl="0" indent="0" algn="l" rtl="0">
              <a:lnSpc>
                <a:spcPct val="115000"/>
              </a:lnSpc>
              <a:spcBef>
                <a:spcPts val="0"/>
              </a:spcBef>
              <a:spcAft>
                <a:spcPts val="1600"/>
              </a:spcAft>
              <a:buSzPts val="1400"/>
              <a:buNone/>
            </a:pP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91"/>
        <p:cNvGrpSpPr/>
        <p:nvPr/>
      </p:nvGrpSpPr>
      <p:grpSpPr>
        <a:xfrm>
          <a:off x="0" y="0"/>
          <a:ext cx="0" cy="0"/>
          <a:chOff x="0" y="0"/>
          <a:chExt cx="0" cy="0"/>
        </a:xfrm>
      </p:grpSpPr>
      <p:sp>
        <p:nvSpPr>
          <p:cNvPr id="292" name="Google Shape;292;p53"/>
          <p:cNvSpPr txBox="1">
            <a:spLocks noGrp="1"/>
          </p:cNvSpPr>
          <p:nvPr>
            <p:ph type="title"/>
          </p:nvPr>
        </p:nvSpPr>
        <p:spPr>
          <a:xfrm>
            <a:off x="460950" y="2639075"/>
            <a:ext cx="8222100" cy="907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a:t>Worker Organizing: </a:t>
            </a:r>
            <a:endParaRPr/>
          </a:p>
          <a:p>
            <a:pPr marL="0" lvl="0" indent="0" algn="ctr" rtl="0">
              <a:lnSpc>
                <a:spcPct val="100000"/>
              </a:lnSpc>
              <a:spcBef>
                <a:spcPts val="0"/>
              </a:spcBef>
              <a:spcAft>
                <a:spcPts val="0"/>
              </a:spcAft>
              <a:buSzPts val="4800"/>
              <a:buNone/>
            </a:pPr>
            <a:r>
              <a:rPr lang="en"/>
              <a:t>Get Your Employer to Agree to Best Practices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96"/>
        <p:cNvGrpSpPr/>
        <p:nvPr/>
      </p:nvGrpSpPr>
      <p:grpSpPr>
        <a:xfrm>
          <a:off x="0" y="0"/>
          <a:ext cx="0" cy="0"/>
          <a:chOff x="0" y="0"/>
          <a:chExt cx="0" cy="0"/>
        </a:xfrm>
      </p:grpSpPr>
      <p:sp>
        <p:nvSpPr>
          <p:cNvPr id="297" name="Google Shape;297;p54"/>
          <p:cNvSpPr txBox="1">
            <a:spLocks noGrp="1"/>
          </p:cNvSpPr>
          <p:nvPr>
            <p:ph type="title"/>
          </p:nvPr>
        </p:nvSpPr>
        <p:spPr>
          <a:xfrm>
            <a:off x="387900" y="661450"/>
            <a:ext cx="88695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Worker Organizing: </a:t>
            </a:r>
            <a:endParaRPr sz="3300" b="1"/>
          </a:p>
          <a:p>
            <a:pPr marL="0" lvl="0" indent="0" algn="l" rtl="0">
              <a:lnSpc>
                <a:spcPct val="100000"/>
              </a:lnSpc>
              <a:spcBef>
                <a:spcPts val="0"/>
              </a:spcBef>
              <a:spcAft>
                <a:spcPts val="0"/>
              </a:spcAft>
              <a:buSzPts val="3000"/>
              <a:buNone/>
            </a:pPr>
            <a:r>
              <a:rPr lang="en" sz="3300" b="1"/>
              <a:t>Demand Best Practices  </a:t>
            </a:r>
            <a:endParaRPr sz="3300"/>
          </a:p>
        </p:txBody>
      </p:sp>
      <p:sp>
        <p:nvSpPr>
          <p:cNvPr id="298" name="Google Shape;298;p54"/>
          <p:cNvSpPr txBox="1">
            <a:spLocks noGrp="1"/>
          </p:cNvSpPr>
          <p:nvPr>
            <p:ph type="body" idx="1"/>
          </p:nvPr>
        </p:nvSpPr>
        <p:spPr>
          <a:xfrm>
            <a:off x="387900" y="1444950"/>
            <a:ext cx="8281200" cy="32433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600"/>
              </a:spcBef>
              <a:spcAft>
                <a:spcPts val="0"/>
              </a:spcAft>
              <a:buSzPts val="2400"/>
              <a:buChar char="★"/>
            </a:pPr>
            <a:r>
              <a:rPr lang="en" sz="2400"/>
              <a:t>Workers can organize and demand that the bosses commit to key actions that protect immigrant workers </a:t>
            </a:r>
            <a:endParaRPr sz="2400"/>
          </a:p>
          <a:p>
            <a:pPr marL="457200" lvl="0" indent="-381000" algn="l" rtl="0">
              <a:lnSpc>
                <a:spcPct val="100000"/>
              </a:lnSpc>
              <a:spcBef>
                <a:spcPts val="0"/>
              </a:spcBef>
              <a:spcAft>
                <a:spcPts val="0"/>
              </a:spcAft>
              <a:buSzPts val="2400"/>
              <a:buChar char="★"/>
            </a:pPr>
            <a:r>
              <a:rPr lang="en" sz="2400"/>
              <a:t>Workers collectively are powerful</a:t>
            </a:r>
            <a:endParaRPr sz="2400"/>
          </a:p>
          <a:p>
            <a:pPr marL="457200" lvl="0" indent="-381000" algn="l" rtl="0">
              <a:lnSpc>
                <a:spcPct val="100000"/>
              </a:lnSpc>
              <a:spcBef>
                <a:spcPts val="0"/>
              </a:spcBef>
              <a:spcAft>
                <a:spcPts val="0"/>
              </a:spcAft>
              <a:buSzPts val="2400"/>
              <a:buChar char="★"/>
            </a:pPr>
            <a:r>
              <a:rPr lang="en" sz="2400"/>
              <a:t>Individual workers too may have leverage that can create pressure on bosses to ensure best practices</a:t>
            </a:r>
            <a:endParaRPr sz="2400"/>
          </a:p>
          <a:p>
            <a:pPr marL="457200" lvl="0" indent="-381000" algn="l" rtl="0">
              <a:lnSpc>
                <a:spcPct val="100000"/>
              </a:lnSpc>
              <a:spcBef>
                <a:spcPts val="0"/>
              </a:spcBef>
              <a:spcAft>
                <a:spcPts val="0"/>
              </a:spcAft>
              <a:buSzPts val="2400"/>
              <a:buChar char="★"/>
            </a:pPr>
            <a:r>
              <a:rPr lang="en" sz="2400"/>
              <a:t>Even if you do not succeed, workers can still organize among themselves to engage in best practices</a:t>
            </a:r>
            <a:endParaRPr sz="2400"/>
          </a:p>
          <a:p>
            <a:pPr marL="0" lvl="0" indent="0" algn="l" rtl="0">
              <a:lnSpc>
                <a:spcPct val="100000"/>
              </a:lnSpc>
              <a:spcBef>
                <a:spcPts val="1600"/>
              </a:spcBef>
              <a:spcAft>
                <a:spcPts val="1600"/>
              </a:spcAft>
              <a:buSzPts val="1400"/>
              <a:buNone/>
            </a:pPr>
            <a:endParaRPr sz="24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302"/>
        <p:cNvGrpSpPr/>
        <p:nvPr/>
      </p:nvGrpSpPr>
      <p:grpSpPr>
        <a:xfrm>
          <a:off x="0" y="0"/>
          <a:ext cx="0" cy="0"/>
          <a:chOff x="0" y="0"/>
          <a:chExt cx="0" cy="0"/>
        </a:xfrm>
      </p:grpSpPr>
      <p:sp>
        <p:nvSpPr>
          <p:cNvPr id="303" name="Google Shape;303;p55"/>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300">
                <a:solidFill>
                  <a:schemeClr val="lt1"/>
                </a:solidFill>
                <a:latin typeface="Roboto Slab Black"/>
                <a:ea typeface="Roboto Slab Black"/>
                <a:cs typeface="Roboto Slab Black"/>
                <a:sym typeface="Roboto Slab Black"/>
              </a:rPr>
              <a:t>Worker Organizing: </a:t>
            </a:r>
            <a:endParaRPr sz="3300">
              <a:solidFill>
                <a:schemeClr val="lt1"/>
              </a:solidFill>
              <a:latin typeface="Roboto Slab Black"/>
              <a:ea typeface="Roboto Slab Black"/>
              <a:cs typeface="Roboto Slab Black"/>
              <a:sym typeface="Roboto Slab Black"/>
            </a:endParaRPr>
          </a:p>
          <a:p>
            <a:pPr marL="0" lvl="0" indent="0" algn="l" rtl="0">
              <a:spcBef>
                <a:spcPts val="0"/>
              </a:spcBef>
              <a:spcAft>
                <a:spcPts val="0"/>
              </a:spcAft>
              <a:buNone/>
            </a:pPr>
            <a:r>
              <a:rPr lang="en" sz="3300">
                <a:solidFill>
                  <a:schemeClr val="lt1"/>
                </a:solidFill>
                <a:latin typeface="Roboto Slab Black"/>
                <a:ea typeface="Roboto Slab Black"/>
                <a:cs typeface="Roboto Slab Black"/>
                <a:sym typeface="Roboto Slab Black"/>
              </a:rPr>
              <a:t>What Are Some of the Asks?</a:t>
            </a:r>
            <a:endParaRPr sz="3300">
              <a:solidFill>
                <a:schemeClr val="lt1"/>
              </a:solidFill>
              <a:latin typeface="Roboto Slab Black"/>
              <a:ea typeface="Roboto Slab Black"/>
              <a:cs typeface="Roboto Slab Black"/>
              <a:sym typeface="Roboto Slab Black"/>
            </a:endParaRPr>
          </a:p>
        </p:txBody>
      </p:sp>
      <p:sp>
        <p:nvSpPr>
          <p:cNvPr id="304" name="Google Shape;304;p55"/>
          <p:cNvSpPr txBox="1">
            <a:spLocks noGrp="1"/>
          </p:cNvSpPr>
          <p:nvPr>
            <p:ph type="body" idx="1"/>
          </p:nvPr>
        </p:nvSpPr>
        <p:spPr>
          <a:xfrm>
            <a:off x="0" y="1406119"/>
            <a:ext cx="8759400" cy="3627000"/>
          </a:xfrm>
          <a:prstGeom prst="rect">
            <a:avLst/>
          </a:prstGeom>
        </p:spPr>
        <p:txBody>
          <a:bodyPr spcFirstLastPara="1" wrap="square" lIns="91425" tIns="45700" rIns="91425" bIns="45700" anchor="t" anchorCtr="0">
            <a:normAutofit fontScale="85000" lnSpcReduction="20000"/>
          </a:bodyPr>
          <a:lstStyle/>
          <a:p>
            <a:pPr marL="914400" lvl="1" indent="-325755" algn="l" rtl="0">
              <a:lnSpc>
                <a:spcPct val="100000"/>
              </a:lnSpc>
              <a:spcBef>
                <a:spcPts val="500"/>
              </a:spcBef>
              <a:spcAft>
                <a:spcPts val="0"/>
              </a:spcAft>
              <a:buClr>
                <a:schemeClr val="lt1"/>
              </a:buClr>
              <a:buSzPct val="75000"/>
              <a:buFont typeface="Roboto"/>
              <a:buChar char="•"/>
            </a:pPr>
            <a:r>
              <a:rPr lang="en">
                <a:solidFill>
                  <a:schemeClr val="lt1"/>
                </a:solidFill>
                <a:latin typeface="Roboto"/>
                <a:ea typeface="Roboto"/>
                <a:cs typeface="Roboto"/>
                <a:sym typeface="Roboto"/>
              </a:rPr>
              <a:t>Does your workplace have private areas?</a:t>
            </a:r>
            <a:endParaRPr>
              <a:solidFill>
                <a:schemeClr val="lt1"/>
              </a:solidFill>
              <a:latin typeface="Roboto"/>
              <a:ea typeface="Roboto"/>
              <a:cs typeface="Roboto"/>
              <a:sym typeface="Roboto"/>
            </a:endParaRPr>
          </a:p>
          <a:p>
            <a:pPr marL="1371600" lvl="2" indent="-325755" algn="l" rtl="0">
              <a:lnSpc>
                <a:spcPct val="100000"/>
              </a:lnSpc>
              <a:spcBef>
                <a:spcPts val="1000"/>
              </a:spcBef>
              <a:spcAft>
                <a:spcPts val="0"/>
              </a:spcAft>
              <a:buClr>
                <a:schemeClr val="lt1"/>
              </a:buClr>
              <a:buSzPct val="90000"/>
              <a:buFont typeface="Roboto"/>
              <a:buChar char="•"/>
            </a:pPr>
            <a:r>
              <a:rPr lang="en">
                <a:solidFill>
                  <a:schemeClr val="lt1"/>
                </a:solidFill>
                <a:latin typeface="Roboto"/>
                <a:ea typeface="Roboto"/>
                <a:cs typeface="Roboto"/>
                <a:sym typeface="Roboto"/>
              </a:rPr>
              <a:t>If no → organize to have your boss create and label private areas </a:t>
            </a:r>
            <a:endParaRPr>
              <a:solidFill>
                <a:schemeClr val="lt1"/>
              </a:solidFill>
              <a:latin typeface="Roboto"/>
              <a:ea typeface="Roboto"/>
              <a:cs typeface="Roboto"/>
              <a:sym typeface="Roboto"/>
            </a:endParaRPr>
          </a:p>
          <a:p>
            <a:pPr marL="914400" lvl="1" indent="-325755" algn="l" rtl="0">
              <a:lnSpc>
                <a:spcPct val="100000"/>
              </a:lnSpc>
              <a:spcBef>
                <a:spcPts val="1000"/>
              </a:spcBef>
              <a:spcAft>
                <a:spcPts val="0"/>
              </a:spcAft>
              <a:buClr>
                <a:schemeClr val="lt1"/>
              </a:buClr>
              <a:buSzPct val="75000"/>
              <a:buFont typeface="Roboto"/>
              <a:buChar char="•"/>
            </a:pPr>
            <a:r>
              <a:rPr lang="en">
                <a:solidFill>
                  <a:schemeClr val="lt1"/>
                </a:solidFill>
                <a:latin typeface="Roboto"/>
                <a:ea typeface="Roboto"/>
                <a:cs typeface="Roboto"/>
                <a:sym typeface="Roboto"/>
              </a:rPr>
              <a:t>Does your workplace have a policy about ICE warrants? </a:t>
            </a:r>
            <a:endParaRPr>
              <a:solidFill>
                <a:schemeClr val="lt1"/>
              </a:solidFill>
              <a:latin typeface="Roboto"/>
              <a:ea typeface="Roboto"/>
              <a:cs typeface="Roboto"/>
              <a:sym typeface="Roboto"/>
            </a:endParaRPr>
          </a:p>
          <a:p>
            <a:pPr marL="1371600" lvl="2" indent="-325755" algn="l" rtl="0">
              <a:lnSpc>
                <a:spcPct val="100000"/>
              </a:lnSpc>
              <a:spcBef>
                <a:spcPts val="1000"/>
              </a:spcBef>
              <a:spcAft>
                <a:spcPts val="0"/>
              </a:spcAft>
              <a:buClr>
                <a:schemeClr val="lt1"/>
              </a:buClr>
              <a:buSzPct val="90000"/>
              <a:buFont typeface="Roboto"/>
              <a:buChar char="•"/>
            </a:pPr>
            <a:r>
              <a:rPr lang="en">
                <a:solidFill>
                  <a:schemeClr val="lt1"/>
                </a:solidFill>
                <a:latin typeface="Roboto"/>
                <a:ea typeface="Roboto"/>
                <a:cs typeface="Roboto"/>
                <a:sym typeface="Roboto"/>
              </a:rPr>
              <a:t>If no → organize to demand that your boss commit to a policy that only allows ICE access to private areas with a signed judicial warrant </a:t>
            </a:r>
            <a:endParaRPr>
              <a:solidFill>
                <a:schemeClr val="lt1"/>
              </a:solidFill>
              <a:latin typeface="Roboto"/>
              <a:ea typeface="Roboto"/>
              <a:cs typeface="Roboto"/>
              <a:sym typeface="Roboto"/>
            </a:endParaRPr>
          </a:p>
          <a:p>
            <a:pPr marL="914400" lvl="1" indent="-325755" algn="l" rtl="0">
              <a:lnSpc>
                <a:spcPct val="100000"/>
              </a:lnSpc>
              <a:spcBef>
                <a:spcPts val="1000"/>
              </a:spcBef>
              <a:spcAft>
                <a:spcPts val="0"/>
              </a:spcAft>
              <a:buClr>
                <a:schemeClr val="lt1"/>
              </a:buClr>
              <a:buSzPct val="75000"/>
              <a:buFont typeface="Roboto"/>
              <a:buChar char="•"/>
            </a:pPr>
            <a:r>
              <a:rPr lang="en" sz="2400">
                <a:solidFill>
                  <a:schemeClr val="lt1"/>
                </a:solidFill>
                <a:latin typeface="Roboto"/>
                <a:ea typeface="Roboto"/>
                <a:cs typeface="Roboto"/>
                <a:sym typeface="Roboto"/>
              </a:rPr>
              <a:t>Does your workplace have an emergency plan? </a:t>
            </a:r>
            <a:endParaRPr sz="2400">
              <a:solidFill>
                <a:schemeClr val="lt1"/>
              </a:solidFill>
              <a:latin typeface="Roboto"/>
              <a:ea typeface="Roboto"/>
              <a:cs typeface="Roboto"/>
              <a:sym typeface="Roboto"/>
            </a:endParaRPr>
          </a:p>
          <a:p>
            <a:pPr marL="1371600" lvl="2" indent="-325755" algn="l" rtl="0">
              <a:lnSpc>
                <a:spcPct val="100000"/>
              </a:lnSpc>
              <a:spcBef>
                <a:spcPts val="1000"/>
              </a:spcBef>
              <a:spcAft>
                <a:spcPts val="0"/>
              </a:spcAft>
              <a:buClr>
                <a:schemeClr val="lt1"/>
              </a:buClr>
              <a:buSzPct val="90000"/>
              <a:buFont typeface="Roboto"/>
              <a:buChar char="•"/>
            </a:pPr>
            <a:r>
              <a:rPr lang="en" sz="2000">
                <a:solidFill>
                  <a:schemeClr val="lt1"/>
                </a:solidFill>
                <a:latin typeface="Roboto"/>
                <a:ea typeface="Roboto"/>
                <a:cs typeface="Roboto"/>
                <a:sym typeface="Roboto"/>
              </a:rPr>
              <a:t>If no → organize to have clear emergency plans in place for all types of potential emergencies </a:t>
            </a:r>
            <a:endParaRPr sz="2000">
              <a:solidFill>
                <a:schemeClr val="lt1"/>
              </a:solidFill>
              <a:latin typeface="Roboto"/>
              <a:ea typeface="Roboto"/>
              <a:cs typeface="Roboto"/>
              <a:sym typeface="Roboto"/>
            </a:endParaRPr>
          </a:p>
          <a:p>
            <a:pPr marL="914400" lvl="1" indent="-325755" algn="l" rtl="0">
              <a:lnSpc>
                <a:spcPct val="100000"/>
              </a:lnSpc>
              <a:spcBef>
                <a:spcPts val="1000"/>
              </a:spcBef>
              <a:spcAft>
                <a:spcPts val="0"/>
              </a:spcAft>
              <a:buClr>
                <a:schemeClr val="lt1"/>
              </a:buClr>
              <a:buSzPct val="75000"/>
              <a:buFont typeface="Roboto"/>
              <a:buChar char="•"/>
            </a:pPr>
            <a:r>
              <a:rPr lang="en">
                <a:solidFill>
                  <a:schemeClr val="lt1"/>
                </a:solidFill>
                <a:latin typeface="Roboto"/>
                <a:ea typeface="Roboto"/>
                <a:cs typeface="Roboto"/>
                <a:sym typeface="Roboto"/>
              </a:rPr>
              <a:t>Do your employer, manager, and coworkers know about these rights? </a:t>
            </a:r>
            <a:endParaRPr>
              <a:solidFill>
                <a:schemeClr val="lt1"/>
              </a:solidFill>
              <a:latin typeface="Roboto"/>
              <a:ea typeface="Roboto"/>
              <a:cs typeface="Roboto"/>
              <a:sym typeface="Roboto"/>
            </a:endParaRPr>
          </a:p>
          <a:p>
            <a:pPr marL="1371600" lvl="2" indent="-325755" algn="l" rtl="0">
              <a:lnSpc>
                <a:spcPct val="100000"/>
              </a:lnSpc>
              <a:spcBef>
                <a:spcPts val="1000"/>
              </a:spcBef>
              <a:spcAft>
                <a:spcPts val="1000"/>
              </a:spcAft>
              <a:buClr>
                <a:schemeClr val="lt1"/>
              </a:buClr>
              <a:buSzPct val="90000"/>
              <a:buFont typeface="Roboto"/>
              <a:buChar char="•"/>
            </a:pPr>
            <a:r>
              <a:rPr lang="en">
                <a:solidFill>
                  <a:schemeClr val="lt1"/>
                </a:solidFill>
                <a:latin typeface="Roboto"/>
                <a:ea typeface="Roboto"/>
                <a:cs typeface="Roboto"/>
                <a:sym typeface="Roboto"/>
              </a:rPr>
              <a:t>If no → organize to demand that your boss get everyone trained</a:t>
            </a:r>
            <a:endParaRPr>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b="1">
                <a:solidFill>
                  <a:schemeClr val="lt1"/>
                </a:solidFill>
                <a:latin typeface="Roboto Slab"/>
                <a:ea typeface="Roboto Slab"/>
                <a:cs typeface="Roboto Slab"/>
                <a:sym typeface="Roboto Slab"/>
              </a:rPr>
              <a:t>Intro &amp; Goals </a:t>
            </a:r>
            <a:endParaRPr b="1">
              <a:solidFill>
                <a:schemeClr val="lt1"/>
              </a:solidFill>
              <a:latin typeface="Roboto Slab"/>
              <a:ea typeface="Roboto Slab"/>
              <a:cs typeface="Roboto Slab"/>
              <a:sym typeface="Roboto Slab"/>
            </a:endParaRPr>
          </a:p>
        </p:txBody>
      </p:sp>
      <p:sp>
        <p:nvSpPr>
          <p:cNvPr id="193" name="Google Shape;193;p38"/>
          <p:cNvSpPr txBox="1">
            <a:spLocks noGrp="1"/>
          </p:cNvSpPr>
          <p:nvPr>
            <p:ph type="body" idx="1"/>
          </p:nvPr>
        </p:nvSpPr>
        <p:spPr>
          <a:xfrm>
            <a:off x="628650" y="1344594"/>
            <a:ext cx="7886700" cy="34929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chemeClr val="lt1"/>
              </a:buClr>
              <a:buSzPts val="1800"/>
              <a:buFont typeface="Roboto"/>
              <a:buChar char="•"/>
            </a:pPr>
            <a:r>
              <a:rPr lang="en">
                <a:solidFill>
                  <a:schemeClr val="lt1"/>
                </a:solidFill>
                <a:latin typeface="Roboto"/>
                <a:ea typeface="Roboto"/>
                <a:cs typeface="Roboto"/>
                <a:sym typeface="Roboto"/>
              </a:rPr>
              <a:t>Introduction</a:t>
            </a:r>
            <a:endParaRPr>
              <a:solidFill>
                <a:schemeClr val="lt1"/>
              </a:solidFill>
              <a:latin typeface="Roboto"/>
              <a:ea typeface="Roboto"/>
              <a:cs typeface="Roboto"/>
              <a:sym typeface="Roboto"/>
            </a:endParaRPr>
          </a:p>
          <a:p>
            <a:pPr marL="457200" lvl="0" indent="-342900" algn="l" rtl="0">
              <a:spcBef>
                <a:spcPts val="1000"/>
              </a:spcBef>
              <a:spcAft>
                <a:spcPts val="0"/>
              </a:spcAft>
              <a:buClr>
                <a:schemeClr val="lt1"/>
              </a:buClr>
              <a:buSzPts val="1800"/>
              <a:buFont typeface="Roboto"/>
              <a:buChar char="•"/>
            </a:pPr>
            <a:r>
              <a:rPr lang="en">
                <a:solidFill>
                  <a:schemeClr val="lt1"/>
                </a:solidFill>
                <a:latin typeface="Roboto"/>
                <a:ea typeface="Roboto"/>
                <a:cs typeface="Roboto"/>
                <a:sym typeface="Roboto"/>
              </a:rPr>
              <a:t>Goals: </a:t>
            </a:r>
            <a:endParaRPr>
              <a:solidFill>
                <a:schemeClr val="lt1"/>
              </a:solidFill>
              <a:latin typeface="Roboto"/>
              <a:ea typeface="Roboto"/>
              <a:cs typeface="Roboto"/>
              <a:sym typeface="Roboto"/>
            </a:endParaRPr>
          </a:p>
          <a:p>
            <a:pPr marL="914400" lvl="0" indent="0" algn="l" rtl="0">
              <a:spcBef>
                <a:spcPts val="1000"/>
              </a:spcBef>
              <a:spcAft>
                <a:spcPts val="0"/>
              </a:spcAft>
              <a:buNone/>
            </a:pPr>
            <a:r>
              <a:rPr lang="en">
                <a:solidFill>
                  <a:schemeClr val="lt1"/>
                </a:solidFill>
                <a:latin typeface="Roboto"/>
                <a:ea typeface="Roboto"/>
                <a:cs typeface="Roboto"/>
                <a:sym typeface="Roboto"/>
              </a:rPr>
              <a:t>(1) KYR if ICE shows up at work</a:t>
            </a:r>
            <a:endParaRPr>
              <a:solidFill>
                <a:schemeClr val="lt1"/>
              </a:solidFill>
              <a:latin typeface="Roboto"/>
              <a:ea typeface="Roboto"/>
              <a:cs typeface="Roboto"/>
              <a:sym typeface="Roboto"/>
            </a:endParaRPr>
          </a:p>
          <a:p>
            <a:pPr marL="914400" lvl="0" indent="0" algn="l" rtl="0">
              <a:spcBef>
                <a:spcPts val="1000"/>
              </a:spcBef>
              <a:spcAft>
                <a:spcPts val="1000"/>
              </a:spcAft>
              <a:buNone/>
            </a:pPr>
            <a:r>
              <a:rPr lang="en">
                <a:solidFill>
                  <a:schemeClr val="lt1"/>
                </a:solidFill>
                <a:latin typeface="Roboto"/>
                <a:ea typeface="Roboto"/>
                <a:cs typeface="Roboto"/>
                <a:sym typeface="Roboto"/>
              </a:rPr>
              <a:t>(2) How workers can demand that their employer adopt policies to protect immigrant workers </a:t>
            </a:r>
            <a:endParaRPr>
              <a:solidFill>
                <a:schemeClr val="lt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308"/>
        <p:cNvGrpSpPr/>
        <p:nvPr/>
      </p:nvGrpSpPr>
      <p:grpSpPr>
        <a:xfrm>
          <a:off x="0" y="0"/>
          <a:ext cx="0" cy="0"/>
          <a:chOff x="0" y="0"/>
          <a:chExt cx="0" cy="0"/>
        </a:xfrm>
      </p:grpSpPr>
      <p:sp>
        <p:nvSpPr>
          <p:cNvPr id="309" name="Google Shape;309;p56"/>
          <p:cNvSpPr txBox="1">
            <a:spLocks noGrp="1"/>
          </p:cNvSpPr>
          <p:nvPr>
            <p:ph type="title"/>
          </p:nvPr>
        </p:nvSpPr>
        <p:spPr>
          <a:xfrm>
            <a:off x="276475" y="249219"/>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300">
                <a:solidFill>
                  <a:schemeClr val="lt1"/>
                </a:solidFill>
                <a:latin typeface="Roboto Slab Black"/>
                <a:ea typeface="Roboto Slab Black"/>
                <a:cs typeface="Roboto Slab Black"/>
                <a:sym typeface="Roboto Slab Black"/>
              </a:rPr>
              <a:t>Worker Organizing: How to Do It? </a:t>
            </a:r>
            <a:endParaRPr sz="3300">
              <a:solidFill>
                <a:schemeClr val="lt1"/>
              </a:solidFill>
              <a:latin typeface="Roboto Slab Black"/>
              <a:ea typeface="Roboto Slab Black"/>
              <a:cs typeface="Roboto Slab Black"/>
              <a:sym typeface="Roboto Slab Black"/>
            </a:endParaRPr>
          </a:p>
        </p:txBody>
      </p:sp>
      <p:sp>
        <p:nvSpPr>
          <p:cNvPr id="310" name="Google Shape;310;p56"/>
          <p:cNvSpPr txBox="1">
            <a:spLocks noGrp="1"/>
          </p:cNvSpPr>
          <p:nvPr>
            <p:ph type="body" idx="1"/>
          </p:nvPr>
        </p:nvSpPr>
        <p:spPr>
          <a:xfrm>
            <a:off x="276475" y="1243425"/>
            <a:ext cx="8733900" cy="3624600"/>
          </a:xfrm>
          <a:prstGeom prst="rect">
            <a:avLst/>
          </a:prstGeom>
        </p:spPr>
        <p:txBody>
          <a:bodyPr spcFirstLastPara="1" wrap="square" lIns="91425" tIns="45700" rIns="91425" bIns="45700" anchor="t" anchorCtr="0">
            <a:normAutofit fontScale="70000"/>
          </a:bodyPr>
          <a:lstStyle/>
          <a:p>
            <a:pPr marL="457200" lvl="0" indent="-343022" algn="l" rtl="0">
              <a:lnSpc>
                <a:spcPct val="100000"/>
              </a:lnSpc>
              <a:spcBef>
                <a:spcPts val="1000"/>
              </a:spcBef>
              <a:spcAft>
                <a:spcPts val="0"/>
              </a:spcAft>
              <a:buClr>
                <a:schemeClr val="lt1"/>
              </a:buClr>
              <a:buSzPct val="91935"/>
              <a:buFont typeface="Roboto"/>
              <a:buAutoNum type="arabicParenR"/>
            </a:pPr>
            <a:r>
              <a:rPr lang="en">
                <a:solidFill>
                  <a:schemeClr val="lt1"/>
                </a:solidFill>
                <a:latin typeface="Roboto"/>
                <a:ea typeface="Roboto"/>
                <a:cs typeface="Roboto"/>
                <a:sym typeface="Roboto"/>
              </a:rPr>
              <a:t>Talk to your coworkers. 1:1 conversations are the best way to build up collective support. </a:t>
            </a:r>
            <a:endParaRPr>
              <a:solidFill>
                <a:schemeClr val="lt1"/>
              </a:solidFill>
              <a:latin typeface="Roboto"/>
              <a:ea typeface="Roboto"/>
              <a:cs typeface="Roboto"/>
              <a:sym typeface="Roboto"/>
            </a:endParaRPr>
          </a:p>
          <a:p>
            <a:pPr marL="914400" lvl="0" indent="0" algn="l" rtl="0">
              <a:lnSpc>
                <a:spcPct val="100000"/>
              </a:lnSpc>
              <a:spcBef>
                <a:spcPts val="1000"/>
              </a:spcBef>
              <a:spcAft>
                <a:spcPts val="0"/>
              </a:spcAft>
              <a:buNone/>
            </a:pPr>
            <a:r>
              <a:rPr lang="en" sz="3142">
                <a:solidFill>
                  <a:schemeClr val="lt1"/>
                </a:solidFill>
                <a:latin typeface="Roboto"/>
                <a:ea typeface="Roboto"/>
                <a:cs typeface="Roboto"/>
                <a:sym typeface="Roboto"/>
              </a:rPr>
              <a:t>→</a:t>
            </a:r>
            <a:r>
              <a:rPr lang="en">
                <a:solidFill>
                  <a:schemeClr val="lt1"/>
                </a:solidFill>
                <a:latin typeface="Roboto"/>
                <a:ea typeface="Roboto"/>
                <a:cs typeface="Roboto"/>
                <a:sym typeface="Roboto"/>
              </a:rPr>
              <a:t>Attend an organizing training with EWOC or Labor Notes for free support in building organizing skills or look at their online resources.</a:t>
            </a:r>
            <a:endParaRPr>
              <a:solidFill>
                <a:schemeClr val="lt1"/>
              </a:solidFill>
              <a:latin typeface="Roboto"/>
              <a:ea typeface="Roboto"/>
              <a:cs typeface="Roboto"/>
              <a:sym typeface="Roboto"/>
            </a:endParaRPr>
          </a:p>
          <a:p>
            <a:pPr marL="457200" lvl="0" indent="-343022" algn="l" rtl="0">
              <a:lnSpc>
                <a:spcPct val="100000"/>
              </a:lnSpc>
              <a:spcBef>
                <a:spcPts val="1000"/>
              </a:spcBef>
              <a:spcAft>
                <a:spcPts val="0"/>
              </a:spcAft>
              <a:buClr>
                <a:schemeClr val="lt1"/>
              </a:buClr>
              <a:buSzPct val="91935"/>
              <a:buFont typeface="Roboto"/>
              <a:buAutoNum type="arabicParenR"/>
            </a:pPr>
            <a:r>
              <a:rPr lang="en">
                <a:solidFill>
                  <a:schemeClr val="lt1"/>
                </a:solidFill>
                <a:latin typeface="Roboto"/>
                <a:ea typeface="Roboto"/>
                <a:cs typeface="Roboto"/>
                <a:sym typeface="Roboto"/>
              </a:rPr>
              <a:t>Identify collectively what you as workers want to see at your workplace for an ICE raids plan.</a:t>
            </a:r>
            <a:endParaRPr>
              <a:solidFill>
                <a:schemeClr val="lt1"/>
              </a:solidFill>
              <a:latin typeface="Roboto"/>
              <a:ea typeface="Roboto"/>
              <a:cs typeface="Roboto"/>
              <a:sym typeface="Roboto"/>
            </a:endParaRPr>
          </a:p>
          <a:p>
            <a:pPr marL="457200" lvl="0" indent="-343022" algn="l" rtl="0">
              <a:lnSpc>
                <a:spcPct val="100000"/>
              </a:lnSpc>
              <a:spcBef>
                <a:spcPts val="1000"/>
              </a:spcBef>
              <a:spcAft>
                <a:spcPts val="1000"/>
              </a:spcAft>
              <a:buClr>
                <a:schemeClr val="lt1"/>
              </a:buClr>
              <a:buSzPct val="91935"/>
              <a:buFont typeface="Roboto"/>
              <a:buAutoNum type="arabicParenR"/>
            </a:pPr>
            <a:r>
              <a:rPr lang="en">
                <a:solidFill>
                  <a:schemeClr val="lt1"/>
                </a:solidFill>
                <a:latin typeface="Roboto"/>
                <a:ea typeface="Roboto"/>
                <a:cs typeface="Roboto"/>
                <a:sym typeface="Roboto"/>
              </a:rPr>
              <a:t>Come up together with how you will make your demands (e.g., oral request, petition) and whether you are willing to escalate to others kind of pressure if the employer does not agree. Ensure that your are engaging in protected concerted activity with coworkers. </a:t>
            </a:r>
            <a:endParaRPr>
              <a:solidFill>
                <a:schemeClr val="lt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314"/>
        <p:cNvGrpSpPr/>
        <p:nvPr/>
      </p:nvGrpSpPr>
      <p:grpSpPr>
        <a:xfrm>
          <a:off x="0" y="0"/>
          <a:ext cx="0" cy="0"/>
          <a:chOff x="0" y="0"/>
          <a:chExt cx="0" cy="0"/>
        </a:xfrm>
      </p:grpSpPr>
      <p:sp>
        <p:nvSpPr>
          <p:cNvPr id="315" name="Google Shape;315;p57"/>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300">
                <a:solidFill>
                  <a:schemeClr val="lt1"/>
                </a:solidFill>
                <a:latin typeface="Roboto Slab Black"/>
                <a:ea typeface="Roboto Slab Black"/>
                <a:cs typeface="Roboto Slab Black"/>
                <a:sym typeface="Roboto Slab Black"/>
              </a:rPr>
              <a:t>Worker Organizing: </a:t>
            </a:r>
            <a:endParaRPr sz="3300">
              <a:solidFill>
                <a:schemeClr val="lt1"/>
              </a:solidFill>
              <a:latin typeface="Roboto Slab Black"/>
              <a:ea typeface="Roboto Slab Black"/>
              <a:cs typeface="Roboto Slab Black"/>
              <a:sym typeface="Roboto Slab Black"/>
            </a:endParaRPr>
          </a:p>
          <a:p>
            <a:pPr marL="0" lvl="0" indent="0" algn="l" rtl="0">
              <a:spcBef>
                <a:spcPts val="0"/>
              </a:spcBef>
              <a:spcAft>
                <a:spcPts val="0"/>
              </a:spcAft>
              <a:buNone/>
            </a:pPr>
            <a:r>
              <a:rPr lang="en" sz="3300">
                <a:solidFill>
                  <a:schemeClr val="lt1"/>
                </a:solidFill>
                <a:latin typeface="Roboto Slab Black"/>
                <a:ea typeface="Roboto Slab Black"/>
                <a:cs typeface="Roboto Slab Black"/>
                <a:sym typeface="Roboto Slab Black"/>
              </a:rPr>
              <a:t>You Have Rights as Employees</a:t>
            </a:r>
            <a:endParaRPr sz="3300">
              <a:solidFill>
                <a:schemeClr val="lt1"/>
              </a:solidFill>
              <a:latin typeface="Roboto Slab Black"/>
              <a:ea typeface="Roboto Slab Black"/>
              <a:cs typeface="Roboto Slab Black"/>
              <a:sym typeface="Roboto Slab Black"/>
            </a:endParaRPr>
          </a:p>
        </p:txBody>
      </p:sp>
      <p:sp>
        <p:nvSpPr>
          <p:cNvPr id="316" name="Google Shape;316;p57"/>
          <p:cNvSpPr txBox="1">
            <a:spLocks noGrp="1"/>
          </p:cNvSpPr>
          <p:nvPr>
            <p:ph type="body" idx="1"/>
          </p:nvPr>
        </p:nvSpPr>
        <p:spPr>
          <a:xfrm>
            <a:off x="628650" y="1477219"/>
            <a:ext cx="7886700" cy="3475800"/>
          </a:xfrm>
          <a:prstGeom prst="rect">
            <a:avLst/>
          </a:prstGeom>
        </p:spPr>
        <p:txBody>
          <a:bodyPr spcFirstLastPara="1" wrap="square" lIns="91425" tIns="45700" rIns="91425" bIns="45700" anchor="t" anchorCtr="0">
            <a:normAutofit fontScale="92500" lnSpcReduction="20000"/>
          </a:bodyPr>
          <a:lstStyle/>
          <a:p>
            <a:pPr marL="457200" lvl="0" indent="-334327" algn="l" rtl="0">
              <a:lnSpc>
                <a:spcPct val="100000"/>
              </a:lnSpc>
              <a:spcBef>
                <a:spcPts val="1000"/>
              </a:spcBef>
              <a:spcAft>
                <a:spcPts val="0"/>
              </a:spcAft>
              <a:buClr>
                <a:schemeClr val="lt1"/>
              </a:buClr>
              <a:buSzPct val="64285"/>
              <a:buFont typeface="Roboto"/>
              <a:buChar char="•"/>
            </a:pPr>
            <a:r>
              <a:rPr lang="en">
                <a:solidFill>
                  <a:schemeClr val="lt1"/>
                </a:solidFill>
                <a:latin typeface="Roboto"/>
                <a:ea typeface="Roboto"/>
                <a:cs typeface="Roboto"/>
                <a:sym typeface="Roboto"/>
              </a:rPr>
              <a:t>Section 7 rights of the National Labor Relations Act (NLRA)*</a:t>
            </a:r>
            <a:endParaRPr>
              <a:solidFill>
                <a:schemeClr val="lt1"/>
              </a:solidFill>
              <a:latin typeface="Roboto"/>
              <a:ea typeface="Roboto"/>
              <a:cs typeface="Roboto"/>
              <a:sym typeface="Roboto"/>
            </a:endParaRPr>
          </a:p>
          <a:p>
            <a:pPr marL="914400" lvl="1" indent="-334327" algn="l" rtl="0">
              <a:lnSpc>
                <a:spcPct val="100000"/>
              </a:lnSpc>
              <a:spcBef>
                <a:spcPts val="1000"/>
              </a:spcBef>
              <a:spcAft>
                <a:spcPts val="0"/>
              </a:spcAft>
              <a:buClr>
                <a:schemeClr val="lt1"/>
              </a:buClr>
              <a:buSzPct val="75000"/>
              <a:buFont typeface="Roboto"/>
              <a:buChar char="•"/>
            </a:pPr>
            <a:r>
              <a:rPr lang="en">
                <a:solidFill>
                  <a:schemeClr val="lt1"/>
                </a:solidFill>
                <a:latin typeface="Roboto"/>
                <a:ea typeface="Roboto"/>
                <a:cs typeface="Roboto"/>
                <a:sym typeface="Roboto"/>
              </a:rPr>
              <a:t>Protects employees who engage in </a:t>
            </a:r>
            <a:r>
              <a:rPr lang="en" u="sng">
                <a:solidFill>
                  <a:schemeClr val="lt1"/>
                </a:solidFill>
                <a:latin typeface="Roboto"/>
                <a:ea typeface="Roboto"/>
                <a:cs typeface="Roboto"/>
                <a:sym typeface="Roboto"/>
              </a:rPr>
              <a:t>concerted activity</a:t>
            </a:r>
            <a:r>
              <a:rPr lang="en">
                <a:solidFill>
                  <a:schemeClr val="lt1"/>
                </a:solidFill>
                <a:latin typeface="Roboto"/>
                <a:ea typeface="Roboto"/>
                <a:cs typeface="Roboto"/>
                <a:sym typeface="Roboto"/>
              </a:rPr>
              <a:t> at work for the </a:t>
            </a:r>
            <a:r>
              <a:rPr lang="en" u="sng">
                <a:solidFill>
                  <a:schemeClr val="lt1"/>
                </a:solidFill>
                <a:latin typeface="Roboto"/>
                <a:ea typeface="Roboto"/>
                <a:cs typeface="Roboto"/>
                <a:sym typeface="Roboto"/>
              </a:rPr>
              <a:t>purpose of mutual aid or protection</a:t>
            </a:r>
            <a:endParaRPr u="sng">
              <a:solidFill>
                <a:schemeClr val="lt1"/>
              </a:solidFill>
              <a:latin typeface="Roboto"/>
              <a:ea typeface="Roboto"/>
              <a:cs typeface="Roboto"/>
              <a:sym typeface="Roboto"/>
            </a:endParaRPr>
          </a:p>
          <a:p>
            <a:pPr marL="914400" lvl="1" indent="-334327" algn="l" rtl="0">
              <a:lnSpc>
                <a:spcPct val="100000"/>
              </a:lnSpc>
              <a:spcBef>
                <a:spcPts val="1000"/>
              </a:spcBef>
              <a:spcAft>
                <a:spcPts val="0"/>
              </a:spcAft>
              <a:buClr>
                <a:schemeClr val="lt1"/>
              </a:buClr>
              <a:buSzPct val="75000"/>
              <a:buFont typeface="Roboto"/>
              <a:buChar char="•"/>
            </a:pPr>
            <a:r>
              <a:rPr lang="en">
                <a:solidFill>
                  <a:schemeClr val="lt1"/>
                </a:solidFill>
                <a:latin typeface="Roboto"/>
                <a:ea typeface="Roboto"/>
                <a:cs typeface="Roboto"/>
                <a:sym typeface="Roboto"/>
              </a:rPr>
              <a:t>Protects employees from retaliation</a:t>
            </a:r>
            <a:endParaRPr>
              <a:solidFill>
                <a:schemeClr val="lt1"/>
              </a:solidFill>
              <a:latin typeface="Roboto"/>
              <a:ea typeface="Roboto"/>
              <a:cs typeface="Roboto"/>
              <a:sym typeface="Roboto"/>
            </a:endParaRPr>
          </a:p>
          <a:p>
            <a:pPr marL="914400" lvl="1" indent="-282967" algn="l" rtl="0">
              <a:lnSpc>
                <a:spcPct val="100000"/>
              </a:lnSpc>
              <a:spcBef>
                <a:spcPts val="1000"/>
              </a:spcBef>
              <a:spcAft>
                <a:spcPts val="0"/>
              </a:spcAft>
              <a:buClr>
                <a:schemeClr val="lt1"/>
              </a:buClr>
              <a:buSzPct val="60671"/>
              <a:buFont typeface="Roboto"/>
              <a:buChar char="•"/>
            </a:pPr>
            <a:r>
              <a:rPr lang="en" sz="1525" i="1">
                <a:solidFill>
                  <a:schemeClr val="lt1"/>
                </a:solidFill>
                <a:latin typeface="Roboto"/>
                <a:ea typeface="Roboto"/>
                <a:cs typeface="Roboto"/>
                <a:sym typeface="Roboto"/>
              </a:rPr>
              <a:t>*NLRA has some exemptions for independent contractors, farm workers, domestic workers, and undocumented workers*</a:t>
            </a:r>
            <a:endParaRPr sz="1525">
              <a:solidFill>
                <a:schemeClr val="lt1"/>
              </a:solidFill>
              <a:latin typeface="Roboto"/>
              <a:ea typeface="Roboto"/>
              <a:cs typeface="Roboto"/>
              <a:sym typeface="Roboto"/>
            </a:endParaRPr>
          </a:p>
          <a:p>
            <a:pPr marL="457200" lvl="0" indent="-334327" algn="l" rtl="0">
              <a:lnSpc>
                <a:spcPct val="100000"/>
              </a:lnSpc>
              <a:spcBef>
                <a:spcPts val="1000"/>
              </a:spcBef>
              <a:spcAft>
                <a:spcPts val="1000"/>
              </a:spcAft>
              <a:buClr>
                <a:schemeClr val="lt1"/>
              </a:buClr>
              <a:buSzPct val="64285"/>
              <a:buFont typeface="Roboto"/>
              <a:buChar char="•"/>
            </a:pPr>
            <a:r>
              <a:rPr lang="en">
                <a:solidFill>
                  <a:schemeClr val="lt1"/>
                </a:solidFill>
                <a:latin typeface="Roboto"/>
                <a:ea typeface="Roboto"/>
                <a:cs typeface="Roboto"/>
                <a:sym typeface="Roboto"/>
              </a:rPr>
              <a:t>U.S. citizens (and other workers with lawful work authorization) may be better able to wield their privilege to make collective demands</a:t>
            </a:r>
            <a:endParaRPr>
              <a:solidFill>
                <a:schemeClr val="lt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320"/>
        <p:cNvGrpSpPr/>
        <p:nvPr/>
      </p:nvGrpSpPr>
      <p:grpSpPr>
        <a:xfrm>
          <a:off x="0" y="0"/>
          <a:ext cx="0" cy="0"/>
          <a:chOff x="0" y="0"/>
          <a:chExt cx="0" cy="0"/>
        </a:xfrm>
      </p:grpSpPr>
      <p:sp>
        <p:nvSpPr>
          <p:cNvPr id="321" name="Google Shape;321;p58"/>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300">
                <a:solidFill>
                  <a:schemeClr val="lt1"/>
                </a:solidFill>
                <a:latin typeface="Roboto Slab Black"/>
                <a:ea typeface="Roboto Slab Black"/>
                <a:cs typeface="Roboto Slab Black"/>
                <a:sym typeface="Roboto Slab Black"/>
              </a:rPr>
              <a:t>Worker Organizing: </a:t>
            </a:r>
            <a:endParaRPr sz="3300">
              <a:solidFill>
                <a:schemeClr val="lt1"/>
              </a:solidFill>
              <a:latin typeface="Roboto Slab Black"/>
              <a:ea typeface="Roboto Slab Black"/>
              <a:cs typeface="Roboto Slab Black"/>
              <a:sym typeface="Roboto Slab Black"/>
            </a:endParaRPr>
          </a:p>
          <a:p>
            <a:pPr marL="0" lvl="0" indent="0" algn="l" rtl="0">
              <a:spcBef>
                <a:spcPts val="0"/>
              </a:spcBef>
              <a:spcAft>
                <a:spcPts val="0"/>
              </a:spcAft>
              <a:buNone/>
            </a:pPr>
            <a:r>
              <a:rPr lang="en" sz="3300">
                <a:solidFill>
                  <a:schemeClr val="lt1"/>
                </a:solidFill>
                <a:latin typeface="Roboto Slab Black"/>
                <a:ea typeface="Roboto Slab Black"/>
                <a:cs typeface="Roboto Slab Black"/>
                <a:sym typeface="Roboto Slab Black"/>
              </a:rPr>
              <a:t>Model Employer Plan/Policy</a:t>
            </a:r>
            <a:endParaRPr sz="3300">
              <a:solidFill>
                <a:schemeClr val="lt1"/>
              </a:solidFill>
              <a:latin typeface="Roboto Slab Black"/>
              <a:ea typeface="Roboto Slab Black"/>
              <a:cs typeface="Roboto Slab Black"/>
              <a:sym typeface="Roboto Slab Black"/>
            </a:endParaRPr>
          </a:p>
        </p:txBody>
      </p:sp>
      <p:sp>
        <p:nvSpPr>
          <p:cNvPr id="322" name="Google Shape;322;p58"/>
          <p:cNvSpPr txBox="1">
            <a:spLocks noGrp="1"/>
          </p:cNvSpPr>
          <p:nvPr>
            <p:ph type="body" idx="1"/>
          </p:nvPr>
        </p:nvSpPr>
        <p:spPr>
          <a:xfrm>
            <a:off x="251050" y="1369219"/>
            <a:ext cx="8759400" cy="3627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62500" lnSpcReduction="20000"/>
          </a:bodyPr>
          <a:lstStyle/>
          <a:p>
            <a:pPr marL="457200" lvl="0" indent="0" algn="l" rtl="0">
              <a:lnSpc>
                <a:spcPct val="100000"/>
              </a:lnSpc>
              <a:spcBef>
                <a:spcPts val="1000"/>
              </a:spcBef>
              <a:spcAft>
                <a:spcPts val="0"/>
              </a:spcAft>
              <a:buNone/>
            </a:pPr>
            <a:r>
              <a:rPr lang="en">
                <a:solidFill>
                  <a:schemeClr val="lt1"/>
                </a:solidFill>
                <a:latin typeface="Roboto"/>
                <a:ea typeface="Roboto"/>
                <a:cs typeface="Roboto"/>
                <a:sym typeface="Roboto"/>
              </a:rPr>
              <a:t>Demand that your employer agree to certain policies. For example:</a:t>
            </a:r>
            <a:endParaRPr>
              <a:solidFill>
                <a:schemeClr val="lt1"/>
              </a:solidFill>
              <a:latin typeface="Roboto"/>
              <a:ea typeface="Roboto"/>
              <a:cs typeface="Roboto"/>
              <a:sym typeface="Roboto"/>
            </a:endParaRPr>
          </a:p>
          <a:p>
            <a:pPr marL="914400" lvl="1" indent="-300037" algn="l" rtl="0">
              <a:lnSpc>
                <a:spcPct val="100000"/>
              </a:lnSpc>
              <a:spcBef>
                <a:spcPts val="1000"/>
              </a:spcBef>
              <a:spcAft>
                <a:spcPts val="0"/>
              </a:spcAft>
              <a:buClr>
                <a:schemeClr val="lt1"/>
              </a:buClr>
              <a:buSzPct val="75000"/>
              <a:buFont typeface="Roboto"/>
              <a:buChar char="•"/>
            </a:pPr>
            <a:r>
              <a:rPr lang="en">
                <a:solidFill>
                  <a:schemeClr val="lt1"/>
                </a:solidFill>
                <a:latin typeface="Roboto"/>
                <a:ea typeface="Roboto"/>
                <a:cs typeface="Roboto"/>
                <a:sym typeface="Roboto"/>
              </a:rPr>
              <a:t>ICE is not allowed into private areas without a judicial warrant</a:t>
            </a:r>
            <a:endParaRPr>
              <a:solidFill>
                <a:schemeClr val="lt1"/>
              </a:solidFill>
              <a:latin typeface="Roboto"/>
              <a:ea typeface="Roboto"/>
              <a:cs typeface="Roboto"/>
              <a:sym typeface="Roboto"/>
            </a:endParaRPr>
          </a:p>
          <a:p>
            <a:pPr marL="914400" lvl="1" indent="-300037" algn="l" rtl="0">
              <a:lnSpc>
                <a:spcPct val="100000"/>
              </a:lnSpc>
              <a:spcBef>
                <a:spcPts val="1000"/>
              </a:spcBef>
              <a:spcAft>
                <a:spcPts val="0"/>
              </a:spcAft>
              <a:buClr>
                <a:schemeClr val="lt1"/>
              </a:buClr>
              <a:buSzPct val="75000"/>
              <a:buFont typeface="Roboto"/>
              <a:buChar char="•"/>
            </a:pPr>
            <a:r>
              <a:rPr lang="en">
                <a:solidFill>
                  <a:schemeClr val="lt1"/>
                </a:solidFill>
                <a:latin typeface="Roboto"/>
                <a:ea typeface="Roboto"/>
                <a:cs typeface="Roboto"/>
                <a:sym typeface="Roboto"/>
              </a:rPr>
              <a:t>No information about any employees, such as their name, immigration status, or address, will be shared with ICE without a judicial warrant or subpoena or unless it is part of an I-9 audit</a:t>
            </a:r>
            <a:endParaRPr>
              <a:solidFill>
                <a:schemeClr val="lt1"/>
              </a:solidFill>
              <a:latin typeface="Roboto"/>
              <a:ea typeface="Roboto"/>
              <a:cs typeface="Roboto"/>
              <a:sym typeface="Roboto"/>
            </a:endParaRPr>
          </a:p>
          <a:p>
            <a:pPr marL="914400" lvl="1" indent="-300037" algn="l" rtl="0">
              <a:lnSpc>
                <a:spcPct val="100000"/>
              </a:lnSpc>
              <a:spcBef>
                <a:spcPts val="1000"/>
              </a:spcBef>
              <a:spcAft>
                <a:spcPts val="0"/>
              </a:spcAft>
              <a:buClr>
                <a:schemeClr val="lt1"/>
              </a:buClr>
              <a:buSzPct val="75000"/>
              <a:buFont typeface="Roboto"/>
              <a:buChar char="•"/>
            </a:pPr>
            <a:r>
              <a:rPr lang="en">
                <a:solidFill>
                  <a:schemeClr val="lt1"/>
                </a:solidFill>
                <a:latin typeface="Roboto"/>
                <a:ea typeface="Roboto"/>
                <a:cs typeface="Roboto"/>
                <a:sym typeface="Roboto"/>
              </a:rPr>
              <a:t>Non-retaliation leave and separation and pay policies for workers impacted by ICE raids</a:t>
            </a:r>
            <a:endParaRPr>
              <a:solidFill>
                <a:schemeClr val="lt1"/>
              </a:solidFill>
              <a:latin typeface="Roboto"/>
              <a:ea typeface="Roboto"/>
              <a:cs typeface="Roboto"/>
              <a:sym typeface="Roboto"/>
            </a:endParaRPr>
          </a:p>
          <a:p>
            <a:pPr marL="457200" lvl="0" indent="0" algn="l" rtl="0">
              <a:lnSpc>
                <a:spcPct val="100000"/>
              </a:lnSpc>
              <a:spcBef>
                <a:spcPts val="1000"/>
              </a:spcBef>
              <a:spcAft>
                <a:spcPts val="0"/>
              </a:spcAft>
              <a:buNone/>
            </a:pPr>
            <a:r>
              <a:rPr lang="en">
                <a:solidFill>
                  <a:schemeClr val="lt1"/>
                </a:solidFill>
                <a:latin typeface="Roboto"/>
                <a:ea typeface="Roboto"/>
                <a:cs typeface="Roboto"/>
                <a:sym typeface="Roboto"/>
              </a:rPr>
              <a:t>Demand that your employer come up with an ICE raids plan. For example:</a:t>
            </a:r>
            <a:endParaRPr>
              <a:solidFill>
                <a:schemeClr val="lt1"/>
              </a:solidFill>
              <a:latin typeface="Roboto"/>
              <a:ea typeface="Roboto"/>
              <a:cs typeface="Roboto"/>
              <a:sym typeface="Roboto"/>
            </a:endParaRPr>
          </a:p>
          <a:p>
            <a:pPr marL="914400" lvl="1" indent="-300037" algn="l" rtl="0">
              <a:lnSpc>
                <a:spcPct val="100000"/>
              </a:lnSpc>
              <a:spcBef>
                <a:spcPts val="1000"/>
              </a:spcBef>
              <a:spcAft>
                <a:spcPts val="0"/>
              </a:spcAft>
              <a:buClr>
                <a:schemeClr val="lt1"/>
              </a:buClr>
              <a:buSzPct val="75000"/>
              <a:buFont typeface="Roboto"/>
              <a:buChar char="•"/>
            </a:pPr>
            <a:r>
              <a:rPr lang="en">
                <a:solidFill>
                  <a:schemeClr val="lt1"/>
                </a:solidFill>
                <a:latin typeface="Roboto"/>
                <a:ea typeface="Roboto"/>
                <a:cs typeface="Roboto"/>
                <a:sym typeface="Roboto"/>
              </a:rPr>
              <a:t>Create and label private areas</a:t>
            </a:r>
            <a:endParaRPr>
              <a:solidFill>
                <a:schemeClr val="lt1"/>
              </a:solidFill>
              <a:latin typeface="Roboto"/>
              <a:ea typeface="Roboto"/>
              <a:cs typeface="Roboto"/>
              <a:sym typeface="Roboto"/>
            </a:endParaRPr>
          </a:p>
          <a:p>
            <a:pPr marL="914400" lvl="1" indent="-300037" algn="l" rtl="0">
              <a:lnSpc>
                <a:spcPct val="100000"/>
              </a:lnSpc>
              <a:spcBef>
                <a:spcPts val="1000"/>
              </a:spcBef>
              <a:spcAft>
                <a:spcPts val="0"/>
              </a:spcAft>
              <a:buClr>
                <a:schemeClr val="lt1"/>
              </a:buClr>
              <a:buSzPct val="75000"/>
              <a:buFont typeface="Roboto"/>
              <a:buChar char="•"/>
            </a:pPr>
            <a:r>
              <a:rPr lang="en">
                <a:solidFill>
                  <a:schemeClr val="lt1"/>
                </a:solidFill>
                <a:latin typeface="Roboto"/>
                <a:ea typeface="Roboto"/>
                <a:cs typeface="Roboto"/>
                <a:sym typeface="Roboto"/>
              </a:rPr>
              <a:t>Have a protocol in place, including designated people that will handle any ICE interactions at the workplace </a:t>
            </a:r>
            <a:endParaRPr>
              <a:solidFill>
                <a:schemeClr val="lt1"/>
              </a:solidFill>
              <a:latin typeface="Roboto"/>
              <a:ea typeface="Roboto"/>
              <a:cs typeface="Roboto"/>
              <a:sym typeface="Roboto"/>
            </a:endParaRPr>
          </a:p>
          <a:p>
            <a:pPr marL="914400" lvl="1" indent="-300037" algn="l" rtl="0">
              <a:lnSpc>
                <a:spcPct val="100000"/>
              </a:lnSpc>
              <a:spcBef>
                <a:spcPts val="1000"/>
              </a:spcBef>
              <a:spcAft>
                <a:spcPts val="0"/>
              </a:spcAft>
              <a:buClr>
                <a:schemeClr val="lt1"/>
              </a:buClr>
              <a:buSzPct val="75000"/>
              <a:buFont typeface="Roboto"/>
              <a:buChar char="•"/>
            </a:pPr>
            <a:r>
              <a:rPr lang="en">
                <a:solidFill>
                  <a:schemeClr val="lt1"/>
                </a:solidFill>
                <a:latin typeface="Roboto"/>
                <a:ea typeface="Roboto"/>
                <a:cs typeface="Roboto"/>
                <a:sym typeface="Roboto"/>
              </a:rPr>
              <a:t>Train all workers and supervisors about the plan</a:t>
            </a:r>
            <a:endParaRPr>
              <a:solidFill>
                <a:schemeClr val="lt1"/>
              </a:solidFill>
              <a:latin typeface="Roboto"/>
              <a:ea typeface="Roboto"/>
              <a:cs typeface="Roboto"/>
              <a:sym typeface="Roboto"/>
            </a:endParaRPr>
          </a:p>
          <a:p>
            <a:pPr marL="914400" lvl="1" indent="-300037" algn="l" rtl="0">
              <a:lnSpc>
                <a:spcPct val="100000"/>
              </a:lnSpc>
              <a:spcBef>
                <a:spcPts val="1000"/>
              </a:spcBef>
              <a:spcAft>
                <a:spcPts val="1000"/>
              </a:spcAft>
              <a:buClr>
                <a:schemeClr val="lt1"/>
              </a:buClr>
              <a:buSzPct val="75000"/>
              <a:buFont typeface="Roboto"/>
              <a:buChar char="•"/>
            </a:pPr>
            <a:r>
              <a:rPr lang="en">
                <a:solidFill>
                  <a:schemeClr val="lt1"/>
                </a:solidFill>
                <a:latin typeface="Roboto"/>
                <a:ea typeface="Roboto"/>
                <a:cs typeface="Roboto"/>
                <a:sym typeface="Roboto"/>
              </a:rPr>
              <a:t>Put the plan in writing and translate into other languages </a:t>
            </a:r>
            <a:endParaRPr>
              <a:solidFill>
                <a:schemeClr val="lt1"/>
              </a:solidFill>
              <a:latin typeface="Roboto"/>
              <a:ea typeface="Roboto"/>
              <a:cs typeface="Roboto"/>
              <a:sym typeface="Roboto"/>
            </a:endParaRPr>
          </a:p>
        </p:txBody>
      </p:sp>
      <p:sp>
        <p:nvSpPr>
          <p:cNvPr id="323" name="Google Shape;323;p58"/>
          <p:cNvSpPr txBox="1"/>
          <p:nvPr/>
        </p:nvSpPr>
        <p:spPr>
          <a:xfrm>
            <a:off x="6907225" y="298150"/>
            <a:ext cx="1427400" cy="893700"/>
          </a:xfrm>
          <a:prstGeom prst="rect">
            <a:avLst/>
          </a:prstGeom>
          <a:solidFill>
            <a:srgbClr val="A4C2F4"/>
          </a:solidFill>
          <a:ln w="952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hlink"/>
                </a:solidFill>
                <a:latin typeface="Poppins"/>
                <a:ea typeface="Poppins"/>
                <a:cs typeface="Poppins"/>
                <a:sym typeface="Poppins"/>
                <a:hlinkClick r:id="rId3"/>
              </a:rPr>
              <a:t>See Sample Model Policy Handout!</a:t>
            </a:r>
            <a:endParaRPr sz="1500">
              <a:solidFill>
                <a:schemeClr val="dk1"/>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327"/>
        <p:cNvGrpSpPr/>
        <p:nvPr/>
      </p:nvGrpSpPr>
      <p:grpSpPr>
        <a:xfrm>
          <a:off x="0" y="0"/>
          <a:ext cx="0" cy="0"/>
          <a:chOff x="0" y="0"/>
          <a:chExt cx="0" cy="0"/>
        </a:xfrm>
      </p:grpSpPr>
      <p:sp>
        <p:nvSpPr>
          <p:cNvPr id="328" name="Google Shape;328;p59"/>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300">
                <a:solidFill>
                  <a:schemeClr val="lt1"/>
                </a:solidFill>
                <a:latin typeface="Roboto Slab Black"/>
                <a:ea typeface="Roboto Slab Black"/>
                <a:cs typeface="Roboto Slab Black"/>
                <a:sym typeface="Roboto Slab Black"/>
              </a:rPr>
              <a:t>Worker Organizing:</a:t>
            </a:r>
            <a:endParaRPr sz="3300">
              <a:solidFill>
                <a:schemeClr val="lt1"/>
              </a:solidFill>
              <a:latin typeface="Roboto Slab Black"/>
              <a:ea typeface="Roboto Slab Black"/>
              <a:cs typeface="Roboto Slab Black"/>
              <a:sym typeface="Roboto Slab Black"/>
            </a:endParaRPr>
          </a:p>
          <a:p>
            <a:pPr marL="0" lvl="0" indent="0" algn="l" rtl="0">
              <a:spcBef>
                <a:spcPts val="0"/>
              </a:spcBef>
              <a:spcAft>
                <a:spcPts val="0"/>
              </a:spcAft>
              <a:buNone/>
            </a:pPr>
            <a:r>
              <a:rPr lang="en" sz="3300">
                <a:solidFill>
                  <a:schemeClr val="lt1"/>
                </a:solidFill>
                <a:latin typeface="Roboto Slab Black"/>
                <a:ea typeface="Roboto Slab Black"/>
                <a:cs typeface="Roboto Slab Black"/>
                <a:sym typeface="Roboto Slab Black"/>
              </a:rPr>
              <a:t>Sample Petition to Employer</a:t>
            </a:r>
            <a:endParaRPr sz="3300">
              <a:solidFill>
                <a:schemeClr val="lt1"/>
              </a:solidFill>
              <a:latin typeface="Roboto Slab Black"/>
              <a:ea typeface="Roboto Slab Black"/>
              <a:cs typeface="Roboto Slab Black"/>
              <a:sym typeface="Roboto Slab Black"/>
            </a:endParaRPr>
          </a:p>
        </p:txBody>
      </p:sp>
      <p:pic>
        <p:nvPicPr>
          <p:cNvPr id="329" name="Google Shape;329;p59"/>
          <p:cNvPicPr preferRelativeResize="0"/>
          <p:nvPr/>
        </p:nvPicPr>
        <p:blipFill>
          <a:blip r:embed="rId3">
            <a:alphaModFix/>
          </a:blip>
          <a:stretch>
            <a:fillRect/>
          </a:stretch>
        </p:blipFill>
        <p:spPr>
          <a:xfrm>
            <a:off x="767175" y="1420445"/>
            <a:ext cx="4819585" cy="3570656"/>
          </a:xfrm>
          <a:prstGeom prst="rect">
            <a:avLst/>
          </a:prstGeom>
          <a:noFill/>
          <a:ln>
            <a:noFill/>
          </a:ln>
        </p:spPr>
      </p:pic>
      <p:sp>
        <p:nvSpPr>
          <p:cNvPr id="330" name="Google Shape;330;p59"/>
          <p:cNvSpPr txBox="1"/>
          <p:nvPr/>
        </p:nvSpPr>
        <p:spPr>
          <a:xfrm>
            <a:off x="5959350" y="2014625"/>
            <a:ext cx="27660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latin typeface="Poppins"/>
                <a:ea typeface="Poppins"/>
                <a:cs typeface="Poppins"/>
                <a:sym typeface="Poppins"/>
              </a:rPr>
              <a:t>Highlights reference to key legal language that action is taken for the mutual aid and protection of workers and is activity that is protected by the NLRA.</a:t>
            </a:r>
            <a:endParaRPr sz="1700">
              <a:solidFill>
                <a:schemeClr val="lt1"/>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335"/>
        <p:cNvGrpSpPr/>
        <p:nvPr/>
      </p:nvGrpSpPr>
      <p:grpSpPr>
        <a:xfrm>
          <a:off x="0" y="0"/>
          <a:ext cx="0" cy="0"/>
          <a:chOff x="0" y="0"/>
          <a:chExt cx="0" cy="0"/>
        </a:xfrm>
      </p:grpSpPr>
      <p:pic>
        <p:nvPicPr>
          <p:cNvPr id="336" name="Google Shape;336;p60"/>
          <p:cNvPicPr preferRelativeResize="0"/>
          <p:nvPr/>
        </p:nvPicPr>
        <p:blipFill rotWithShape="1">
          <a:blip r:embed="rId3">
            <a:alphaModFix/>
          </a:blip>
          <a:srcRect/>
          <a:stretch/>
        </p:blipFill>
        <p:spPr>
          <a:xfrm rot="418461">
            <a:off x="4594419" y="1524123"/>
            <a:ext cx="2460783" cy="1406164"/>
          </a:xfrm>
          <a:prstGeom prst="rect">
            <a:avLst/>
          </a:prstGeom>
          <a:noFill/>
          <a:ln>
            <a:noFill/>
          </a:ln>
          <a:effectLst>
            <a:outerShdw blurRad="63500" sx="102000" sy="102000" algn="ctr" rotWithShape="0">
              <a:srgbClr val="000000">
                <a:alpha val="40000"/>
              </a:srgbClr>
            </a:outerShdw>
          </a:effectLst>
        </p:spPr>
      </p:pic>
      <p:pic>
        <p:nvPicPr>
          <p:cNvPr id="337" name="Google Shape;337;p60"/>
          <p:cNvPicPr preferRelativeResize="0"/>
          <p:nvPr/>
        </p:nvPicPr>
        <p:blipFill rotWithShape="1">
          <a:blip r:embed="rId4">
            <a:alphaModFix/>
          </a:blip>
          <a:srcRect/>
          <a:stretch/>
        </p:blipFill>
        <p:spPr>
          <a:xfrm rot="-377228">
            <a:off x="722349" y="1655355"/>
            <a:ext cx="2443308" cy="1396181"/>
          </a:xfrm>
          <a:prstGeom prst="rect">
            <a:avLst/>
          </a:prstGeom>
          <a:noFill/>
          <a:ln>
            <a:noFill/>
          </a:ln>
          <a:effectLst>
            <a:outerShdw blurRad="63500" sx="102000" sy="102000" algn="ctr" rotWithShape="0">
              <a:srgbClr val="000000">
                <a:alpha val="40000"/>
              </a:srgbClr>
            </a:outerShdw>
          </a:effectLst>
        </p:spPr>
      </p:pic>
      <p:pic>
        <p:nvPicPr>
          <p:cNvPr id="338" name="Google Shape;338;p60"/>
          <p:cNvPicPr preferRelativeResize="0"/>
          <p:nvPr/>
        </p:nvPicPr>
        <p:blipFill rotWithShape="1">
          <a:blip r:embed="rId5">
            <a:alphaModFix/>
          </a:blip>
          <a:srcRect/>
          <a:stretch/>
        </p:blipFill>
        <p:spPr>
          <a:xfrm>
            <a:off x="1812725" y="3680449"/>
            <a:ext cx="3989276" cy="936886"/>
          </a:xfrm>
          <a:prstGeom prst="rect">
            <a:avLst/>
          </a:prstGeom>
          <a:noFill/>
          <a:ln>
            <a:noFill/>
          </a:ln>
        </p:spPr>
      </p:pic>
      <p:sp>
        <p:nvSpPr>
          <p:cNvPr id="339" name="Google Shape;339;p60"/>
          <p:cNvSpPr txBox="1">
            <a:spLocks noGrp="1"/>
          </p:cNvSpPr>
          <p:nvPr>
            <p:ph type="title"/>
          </p:nvPr>
        </p:nvSpPr>
        <p:spPr>
          <a:xfrm>
            <a:off x="387900" y="111750"/>
            <a:ext cx="8368200" cy="91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a:solidFill>
                  <a:schemeClr val="lt1"/>
                </a:solidFill>
                <a:latin typeface="Roboto Slab Black"/>
                <a:ea typeface="Roboto Slab Black"/>
                <a:cs typeface="Roboto Slab Black"/>
                <a:sym typeface="Roboto Slab Black"/>
              </a:rPr>
              <a:t>Resources: KYR Wallet Cards</a:t>
            </a:r>
            <a:endParaRPr sz="3300">
              <a:solidFill>
                <a:schemeClr val="lt1"/>
              </a:solidFill>
              <a:latin typeface="Roboto Slab Black"/>
              <a:ea typeface="Roboto Slab Black"/>
              <a:cs typeface="Roboto Slab Black"/>
              <a:sym typeface="Roboto Slab Black"/>
            </a:endParaRPr>
          </a:p>
        </p:txBody>
      </p:sp>
      <p:sp>
        <p:nvSpPr>
          <p:cNvPr id="340" name="Google Shape;340;p60"/>
          <p:cNvSpPr txBox="1"/>
          <p:nvPr/>
        </p:nvSpPr>
        <p:spPr>
          <a:xfrm>
            <a:off x="6402325" y="3427950"/>
            <a:ext cx="19569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chemeClr val="lt1"/>
                </a:solidFill>
                <a:latin typeface="Poppins"/>
                <a:ea typeface="Poppins"/>
                <a:cs typeface="Poppins"/>
                <a:sym typeface="Poppins"/>
              </a:rPr>
              <a:t>Available in multiple languages!</a:t>
            </a:r>
            <a:endParaRPr sz="1700">
              <a:solidFill>
                <a:schemeClr val="lt1"/>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344"/>
        <p:cNvGrpSpPr/>
        <p:nvPr/>
      </p:nvGrpSpPr>
      <p:grpSpPr>
        <a:xfrm>
          <a:off x="0" y="0"/>
          <a:ext cx="0" cy="0"/>
          <a:chOff x="0" y="0"/>
          <a:chExt cx="0" cy="0"/>
        </a:xfrm>
      </p:grpSpPr>
      <p:sp>
        <p:nvSpPr>
          <p:cNvPr id="345" name="Google Shape;345;p61"/>
          <p:cNvSpPr txBox="1">
            <a:spLocks noGrp="1"/>
          </p:cNvSpPr>
          <p:nvPr>
            <p:ph type="title"/>
          </p:nvPr>
        </p:nvSpPr>
        <p:spPr>
          <a:xfrm>
            <a:off x="460800" y="426125"/>
            <a:ext cx="8368200" cy="91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Resources: immigration organizations</a:t>
            </a:r>
            <a:endParaRPr sz="3300" b="1"/>
          </a:p>
        </p:txBody>
      </p:sp>
      <p:sp>
        <p:nvSpPr>
          <p:cNvPr id="346" name="Google Shape;346;p61"/>
          <p:cNvSpPr txBox="1">
            <a:spLocks noGrp="1"/>
          </p:cNvSpPr>
          <p:nvPr>
            <p:ph type="body" idx="1"/>
          </p:nvPr>
        </p:nvSpPr>
        <p:spPr>
          <a:xfrm>
            <a:off x="387900" y="1525408"/>
            <a:ext cx="3999900" cy="41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500"/>
              <a:t>For general information on your rights during an ICE raid, please visit:</a:t>
            </a:r>
            <a:endParaRPr sz="1500"/>
          </a:p>
          <a:p>
            <a:pPr marL="457200" lvl="0" indent="0" algn="l" rtl="0">
              <a:lnSpc>
                <a:spcPct val="100000"/>
              </a:lnSpc>
              <a:spcBef>
                <a:spcPts val="1600"/>
              </a:spcBef>
              <a:spcAft>
                <a:spcPts val="0"/>
              </a:spcAft>
              <a:buSzPts val="1400"/>
              <a:buNone/>
            </a:pPr>
            <a:r>
              <a:rPr lang="en" sz="1500" b="1"/>
              <a:t>National Immigration Law Center </a:t>
            </a:r>
            <a:endParaRPr sz="1500"/>
          </a:p>
          <a:p>
            <a:pPr marL="0" lvl="0" indent="457200" algn="l" rtl="0">
              <a:lnSpc>
                <a:spcPct val="115000"/>
              </a:lnSpc>
              <a:spcBef>
                <a:spcPts val="0"/>
              </a:spcBef>
              <a:spcAft>
                <a:spcPts val="0"/>
              </a:spcAft>
              <a:buSzPts val="1400"/>
              <a:buNone/>
            </a:pPr>
            <a:r>
              <a:rPr lang="en" sz="1500" u="sng">
                <a:solidFill>
                  <a:schemeClr val="hlink"/>
                </a:solidFill>
                <a:latin typeface="Arial"/>
                <a:ea typeface="Arial"/>
                <a:cs typeface="Arial"/>
                <a:sym typeface="Arial"/>
                <a:hlinkClick r:id="rId3"/>
              </a:rPr>
              <a:t>https://www.nilc.org/issues/immigration-</a:t>
            </a:r>
            <a:endParaRPr/>
          </a:p>
          <a:p>
            <a:pPr marL="457200" lvl="0" indent="0" algn="l" rtl="0">
              <a:lnSpc>
                <a:spcPct val="115000"/>
              </a:lnSpc>
              <a:spcBef>
                <a:spcPts val="0"/>
              </a:spcBef>
              <a:spcAft>
                <a:spcPts val="0"/>
              </a:spcAft>
              <a:buSzPts val="1400"/>
              <a:buNone/>
            </a:pPr>
            <a:r>
              <a:rPr lang="en" sz="1500" u="sng">
                <a:solidFill>
                  <a:schemeClr val="hlink"/>
                </a:solidFill>
                <a:latin typeface="Arial"/>
                <a:ea typeface="Arial"/>
                <a:cs typeface="Arial"/>
                <a:sym typeface="Arial"/>
                <a:hlinkClick r:id="rId3"/>
              </a:rPr>
              <a:t>enforcement/</a:t>
            </a:r>
            <a:r>
              <a:rPr lang="en" sz="1500"/>
              <a:t> </a:t>
            </a:r>
            <a:endParaRPr sz="1500"/>
          </a:p>
          <a:p>
            <a:pPr marL="457200" lvl="0" indent="0" algn="l" rtl="0">
              <a:lnSpc>
                <a:spcPct val="100000"/>
              </a:lnSpc>
              <a:spcBef>
                <a:spcPts val="1600"/>
              </a:spcBef>
              <a:spcAft>
                <a:spcPts val="0"/>
              </a:spcAft>
              <a:buSzPts val="1400"/>
              <a:buNone/>
            </a:pPr>
            <a:r>
              <a:rPr lang="en" sz="1500" b="1"/>
              <a:t>American Civil Liberties Union </a:t>
            </a:r>
            <a:endParaRPr sz="1500" b="1"/>
          </a:p>
          <a:p>
            <a:pPr marL="0" lvl="0" indent="457200" algn="just" rtl="0">
              <a:lnSpc>
                <a:spcPct val="115000"/>
              </a:lnSpc>
              <a:spcBef>
                <a:spcPts val="0"/>
              </a:spcBef>
              <a:spcAft>
                <a:spcPts val="0"/>
              </a:spcAft>
              <a:buSzPts val="1400"/>
              <a:buNone/>
            </a:pPr>
            <a:r>
              <a:rPr lang="en" sz="1500" u="sng">
                <a:solidFill>
                  <a:schemeClr val="hlink"/>
                </a:solidFill>
                <a:latin typeface="Arial"/>
                <a:ea typeface="Arial"/>
                <a:cs typeface="Arial"/>
                <a:sym typeface="Arial"/>
                <a:hlinkClick r:id="rId4"/>
              </a:rPr>
              <a:t>https://www.aclu.org/know-your-rights/i</a:t>
            </a:r>
            <a:endParaRPr/>
          </a:p>
          <a:p>
            <a:pPr marL="0" lvl="0" indent="457200" algn="l" rtl="0">
              <a:lnSpc>
                <a:spcPct val="115000"/>
              </a:lnSpc>
              <a:spcBef>
                <a:spcPts val="0"/>
              </a:spcBef>
              <a:spcAft>
                <a:spcPts val="0"/>
              </a:spcAft>
              <a:buSzPts val="1400"/>
              <a:buNone/>
            </a:pPr>
            <a:r>
              <a:rPr lang="en" sz="1500" u="sng">
                <a:solidFill>
                  <a:schemeClr val="hlink"/>
                </a:solidFill>
                <a:latin typeface="Arial"/>
                <a:ea typeface="Arial"/>
                <a:cs typeface="Arial"/>
                <a:sym typeface="Arial"/>
                <a:hlinkClick r:id="rId4"/>
              </a:rPr>
              <a:t>mmigrants-rights</a:t>
            </a:r>
            <a:r>
              <a:rPr lang="en" sz="1500"/>
              <a:t> </a:t>
            </a:r>
            <a:endParaRPr sz="1500"/>
          </a:p>
          <a:p>
            <a:pPr marL="914400" lvl="0" indent="0" algn="l" rtl="0">
              <a:lnSpc>
                <a:spcPct val="115000"/>
              </a:lnSpc>
              <a:spcBef>
                <a:spcPts val="1600"/>
              </a:spcBef>
              <a:spcAft>
                <a:spcPts val="1600"/>
              </a:spcAft>
              <a:buSzPts val="1400"/>
              <a:buNone/>
            </a:pPr>
            <a:endParaRPr/>
          </a:p>
        </p:txBody>
      </p:sp>
      <p:sp>
        <p:nvSpPr>
          <p:cNvPr id="347" name="Google Shape;347;p61"/>
          <p:cNvSpPr txBox="1">
            <a:spLocks noGrp="1"/>
          </p:cNvSpPr>
          <p:nvPr>
            <p:ph type="body" idx="2"/>
          </p:nvPr>
        </p:nvSpPr>
        <p:spPr>
          <a:xfrm>
            <a:off x="4572000" y="1525400"/>
            <a:ext cx="4257000" cy="311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500"/>
              <a:t>For immigration organizations that provide direct representation to immigrants, please visit:</a:t>
            </a:r>
            <a:endParaRPr sz="1500"/>
          </a:p>
          <a:p>
            <a:pPr marL="457200" lvl="0" indent="0" algn="l" rtl="0">
              <a:lnSpc>
                <a:spcPct val="100000"/>
              </a:lnSpc>
              <a:spcBef>
                <a:spcPts val="1600"/>
              </a:spcBef>
              <a:spcAft>
                <a:spcPts val="0"/>
              </a:spcAft>
              <a:buSzPts val="1400"/>
              <a:buNone/>
            </a:pPr>
            <a:r>
              <a:rPr lang="en" sz="1500" b="1"/>
              <a:t>HIAS Pennsylvania</a:t>
            </a:r>
            <a:endParaRPr sz="1500" b="1"/>
          </a:p>
          <a:p>
            <a:pPr marL="0" lvl="0" indent="457200" algn="l" rtl="0">
              <a:lnSpc>
                <a:spcPct val="115000"/>
              </a:lnSpc>
              <a:spcBef>
                <a:spcPts val="0"/>
              </a:spcBef>
              <a:spcAft>
                <a:spcPts val="0"/>
              </a:spcAft>
              <a:buSzPts val="1400"/>
              <a:buNone/>
            </a:pPr>
            <a:r>
              <a:rPr lang="en" sz="1500" u="sng">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https://hiaspa.org/</a:t>
            </a:r>
            <a:endParaRPr sz="1500"/>
          </a:p>
          <a:p>
            <a:pPr marL="457200" lvl="0" indent="0" algn="l" rtl="0">
              <a:lnSpc>
                <a:spcPct val="100000"/>
              </a:lnSpc>
              <a:spcBef>
                <a:spcPts val="1600"/>
              </a:spcBef>
              <a:spcAft>
                <a:spcPts val="0"/>
              </a:spcAft>
              <a:buSzPts val="1400"/>
              <a:buNone/>
            </a:pPr>
            <a:r>
              <a:rPr lang="en" sz="1500" b="1"/>
              <a:t>Esperanza Immigration Legal Services</a:t>
            </a:r>
            <a:endParaRPr sz="1500" b="1"/>
          </a:p>
          <a:p>
            <a:pPr marL="0" lvl="0" indent="457200" algn="l" rtl="0">
              <a:lnSpc>
                <a:spcPct val="115000"/>
              </a:lnSpc>
              <a:spcBef>
                <a:spcPts val="0"/>
              </a:spcBef>
              <a:spcAft>
                <a:spcPts val="0"/>
              </a:spcAft>
              <a:buSzPts val="1400"/>
              <a:buNone/>
            </a:pPr>
            <a:r>
              <a:rPr lang="en" sz="1500" u="sng">
                <a:solidFill>
                  <a:schemeClr val="hlink"/>
                </a:solidFill>
                <a:latin typeface="Arial"/>
                <a:ea typeface="Arial"/>
                <a:cs typeface="Arial"/>
                <a:sym typeface="Arial"/>
                <a:hlinkClick r:id="rId6"/>
              </a:rPr>
              <a:t>http://www.esperanza.us/eils/</a:t>
            </a:r>
            <a:endParaRPr sz="1500"/>
          </a:p>
          <a:p>
            <a:pPr marL="457200" lvl="0" indent="0" algn="l" rtl="0">
              <a:lnSpc>
                <a:spcPct val="100000"/>
              </a:lnSpc>
              <a:spcBef>
                <a:spcPts val="1600"/>
              </a:spcBef>
              <a:spcAft>
                <a:spcPts val="0"/>
              </a:spcAft>
              <a:buSzPts val="1400"/>
              <a:buNone/>
            </a:pPr>
            <a:r>
              <a:rPr lang="en" sz="1500" b="1"/>
              <a:t>Nationalities Service Center</a:t>
            </a:r>
            <a:endParaRPr sz="1500" b="1"/>
          </a:p>
          <a:p>
            <a:pPr marL="457200" lvl="0" indent="0" algn="l" rtl="0">
              <a:lnSpc>
                <a:spcPct val="115000"/>
              </a:lnSpc>
              <a:spcBef>
                <a:spcPts val="0"/>
              </a:spcBef>
              <a:spcAft>
                <a:spcPts val="0"/>
              </a:spcAft>
              <a:buSzPts val="1400"/>
              <a:buNone/>
            </a:pPr>
            <a:r>
              <a:rPr lang="en" sz="1500" u="sng">
                <a:solidFill>
                  <a:schemeClr val="accent5"/>
                </a:solidFill>
                <a:latin typeface="Arial"/>
                <a:ea typeface="Arial"/>
                <a:cs typeface="Arial"/>
                <a:sym typeface="Arial"/>
                <a:hlinkClick r:id="rId7">
                  <a:extLst>
                    <a:ext uri="{A12FA001-AC4F-418D-AE19-62706E023703}">
                      <ahyp:hlinkClr xmlns:ahyp="http://schemas.microsoft.com/office/drawing/2018/hyperlinkcolor" val="tx"/>
                    </a:ext>
                  </a:extLst>
                </a:hlinkClick>
              </a:rPr>
              <a:t>https://nscphila.org/</a:t>
            </a:r>
            <a:endParaRPr sz="1500"/>
          </a:p>
          <a:p>
            <a:pPr marL="0" lvl="0" indent="0" algn="l" rtl="0">
              <a:lnSpc>
                <a:spcPct val="115000"/>
              </a:lnSpc>
              <a:spcBef>
                <a:spcPts val="1600"/>
              </a:spcBef>
              <a:spcAft>
                <a:spcPts val="1600"/>
              </a:spcAft>
              <a:buSzPts val="1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351"/>
        <p:cNvGrpSpPr/>
        <p:nvPr/>
      </p:nvGrpSpPr>
      <p:grpSpPr>
        <a:xfrm>
          <a:off x="0" y="0"/>
          <a:ext cx="0" cy="0"/>
          <a:chOff x="0" y="0"/>
          <a:chExt cx="0" cy="0"/>
        </a:xfrm>
      </p:grpSpPr>
      <p:sp>
        <p:nvSpPr>
          <p:cNvPr id="352" name="Google Shape;352;p62"/>
          <p:cNvSpPr txBox="1">
            <a:spLocks noGrp="1"/>
          </p:cNvSpPr>
          <p:nvPr>
            <p:ph type="title"/>
          </p:nvPr>
        </p:nvSpPr>
        <p:spPr>
          <a:xfrm>
            <a:off x="460800" y="426125"/>
            <a:ext cx="8368200" cy="91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Resources: worker organizing </a:t>
            </a:r>
            <a:endParaRPr sz="3300" b="1"/>
          </a:p>
        </p:txBody>
      </p:sp>
      <p:sp>
        <p:nvSpPr>
          <p:cNvPr id="353" name="Google Shape;353;p62"/>
          <p:cNvSpPr txBox="1">
            <a:spLocks noGrp="1"/>
          </p:cNvSpPr>
          <p:nvPr>
            <p:ph type="body" idx="1"/>
          </p:nvPr>
        </p:nvSpPr>
        <p:spPr>
          <a:xfrm>
            <a:off x="387900" y="1296800"/>
            <a:ext cx="8161800" cy="41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endParaRPr sz="1500"/>
          </a:p>
          <a:p>
            <a:pPr marL="0" lvl="0" indent="0" algn="l" rtl="0">
              <a:lnSpc>
                <a:spcPct val="115000"/>
              </a:lnSpc>
              <a:spcBef>
                <a:spcPts val="0"/>
              </a:spcBef>
              <a:spcAft>
                <a:spcPts val="0"/>
              </a:spcAft>
              <a:buSzPts val="1400"/>
              <a:buNone/>
            </a:pPr>
            <a:r>
              <a:rPr lang="en" sz="1500"/>
              <a:t>For general information and support on how to organize at work, please visit:</a:t>
            </a:r>
            <a:endParaRPr sz="1500" b="1"/>
          </a:p>
          <a:p>
            <a:pPr marL="914400" lvl="0" indent="0" algn="l" rtl="0">
              <a:spcBef>
                <a:spcPts val="0"/>
              </a:spcBef>
              <a:spcAft>
                <a:spcPts val="0"/>
              </a:spcAft>
              <a:buSzPts val="1400"/>
              <a:buNone/>
            </a:pPr>
            <a:r>
              <a:rPr lang="en" sz="1500" b="1"/>
              <a:t>Emergency Worker Organizing Committee (EWOC) </a:t>
            </a:r>
            <a:endParaRPr sz="1500" b="1"/>
          </a:p>
          <a:p>
            <a:pPr marL="1371600" lvl="0" indent="0" algn="l" rtl="0">
              <a:spcBef>
                <a:spcPts val="0"/>
              </a:spcBef>
              <a:spcAft>
                <a:spcPts val="0"/>
              </a:spcAft>
              <a:buSzPts val="1400"/>
              <a:buNone/>
            </a:pPr>
            <a:r>
              <a:rPr lang="en" sz="1500"/>
              <a:t>Organizing resources: </a:t>
            </a:r>
            <a:endParaRPr sz="1500"/>
          </a:p>
          <a:p>
            <a:pPr marL="1371600" lvl="0" indent="457200" algn="l" rtl="0">
              <a:spcBef>
                <a:spcPts val="0"/>
              </a:spcBef>
              <a:spcAft>
                <a:spcPts val="0"/>
              </a:spcAft>
              <a:buSzPts val="1400"/>
              <a:buNone/>
            </a:pPr>
            <a:r>
              <a:rPr lang="en" sz="1500" u="sng">
                <a:solidFill>
                  <a:schemeClr val="hlink"/>
                </a:solidFill>
                <a:hlinkClick r:id="rId3"/>
              </a:rPr>
              <a:t>https://workerorganizing.org/resources/training/</a:t>
            </a:r>
            <a:r>
              <a:rPr lang="en" sz="1500"/>
              <a:t> </a:t>
            </a:r>
            <a:endParaRPr sz="1500"/>
          </a:p>
          <a:p>
            <a:pPr marL="1371600" lvl="0" indent="0" algn="l" rtl="0">
              <a:spcBef>
                <a:spcPts val="0"/>
              </a:spcBef>
              <a:spcAft>
                <a:spcPts val="0"/>
              </a:spcAft>
              <a:buSzPts val="1400"/>
              <a:buNone/>
            </a:pPr>
            <a:r>
              <a:rPr lang="en" sz="1500"/>
              <a:t>Organizing Trainings: </a:t>
            </a:r>
            <a:endParaRPr sz="1500"/>
          </a:p>
          <a:p>
            <a:pPr marL="1371600" lvl="0" indent="457200" algn="l" rtl="0">
              <a:spcBef>
                <a:spcPts val="0"/>
              </a:spcBef>
              <a:spcAft>
                <a:spcPts val="0"/>
              </a:spcAft>
              <a:buSzPts val="1400"/>
              <a:buNone/>
            </a:pPr>
            <a:r>
              <a:rPr lang="en" sz="1500" u="sng">
                <a:solidFill>
                  <a:schemeClr val="hlink"/>
                </a:solidFill>
                <a:hlinkClick r:id="rId4"/>
              </a:rPr>
              <a:t>https://workerorganizing.org/training/</a:t>
            </a:r>
            <a:r>
              <a:rPr lang="en" sz="1500"/>
              <a:t> </a:t>
            </a:r>
            <a:endParaRPr sz="1500"/>
          </a:p>
          <a:p>
            <a:pPr marL="914400" lvl="0" indent="0" algn="l" rtl="0">
              <a:spcBef>
                <a:spcPts val="0"/>
              </a:spcBef>
              <a:spcAft>
                <a:spcPts val="0"/>
              </a:spcAft>
              <a:buSzPts val="1400"/>
              <a:buNone/>
            </a:pPr>
            <a:endParaRPr sz="1500"/>
          </a:p>
          <a:p>
            <a:pPr marL="914400" lvl="0" indent="0" algn="l" rtl="0">
              <a:spcBef>
                <a:spcPts val="0"/>
              </a:spcBef>
              <a:spcAft>
                <a:spcPts val="0"/>
              </a:spcAft>
              <a:buSzPts val="1400"/>
              <a:buNone/>
            </a:pPr>
            <a:r>
              <a:rPr lang="en" sz="1500" b="1"/>
              <a:t>Labor Notes </a:t>
            </a:r>
            <a:endParaRPr sz="1500" b="1"/>
          </a:p>
          <a:p>
            <a:pPr marL="914400" lvl="0" indent="0" algn="l" rtl="0">
              <a:spcBef>
                <a:spcPts val="0"/>
              </a:spcBef>
              <a:spcAft>
                <a:spcPts val="0"/>
              </a:spcAft>
              <a:buSzPts val="1400"/>
              <a:buNone/>
            </a:pPr>
            <a:r>
              <a:rPr lang="en" sz="1500" b="1"/>
              <a:t>	</a:t>
            </a:r>
            <a:r>
              <a:rPr lang="en" sz="1500"/>
              <a:t>Organizing resources (english and spanish) : </a:t>
            </a:r>
            <a:endParaRPr sz="1500"/>
          </a:p>
          <a:p>
            <a:pPr marL="1371600" lvl="0" indent="457200" algn="l" rtl="0">
              <a:spcBef>
                <a:spcPts val="0"/>
              </a:spcBef>
              <a:spcAft>
                <a:spcPts val="0"/>
              </a:spcAft>
              <a:buSzPts val="1400"/>
              <a:buNone/>
            </a:pPr>
            <a:r>
              <a:rPr lang="en" sz="1500" u="sng">
                <a:solidFill>
                  <a:schemeClr val="hlink"/>
                </a:solidFill>
                <a:hlinkClick r:id="rId5"/>
              </a:rPr>
              <a:t>https://labornotes.org/secrets/handouts</a:t>
            </a:r>
            <a:r>
              <a:rPr lang="en" sz="1500"/>
              <a:t> </a:t>
            </a:r>
            <a:endParaRPr sz="1500"/>
          </a:p>
          <a:p>
            <a:pPr marL="914400" lvl="0" indent="0" algn="l" rtl="0">
              <a:spcBef>
                <a:spcPts val="0"/>
              </a:spcBef>
              <a:spcAft>
                <a:spcPts val="0"/>
              </a:spcAft>
              <a:buSzPts val="1400"/>
              <a:buNone/>
            </a:pPr>
            <a:r>
              <a:rPr lang="en" sz="1500"/>
              <a:t>	Organizing trainings: </a:t>
            </a:r>
            <a:endParaRPr sz="1500"/>
          </a:p>
          <a:p>
            <a:pPr marL="914400" lvl="0" indent="0" algn="l" rtl="0">
              <a:spcBef>
                <a:spcPts val="0"/>
              </a:spcBef>
              <a:spcAft>
                <a:spcPts val="0"/>
              </a:spcAft>
              <a:buSzPts val="1400"/>
              <a:buNone/>
            </a:pPr>
            <a:r>
              <a:rPr lang="en" sz="1500"/>
              <a:t>		</a:t>
            </a:r>
            <a:r>
              <a:rPr lang="en" sz="1500" u="sng">
                <a:solidFill>
                  <a:schemeClr val="hlink"/>
                </a:solidFill>
                <a:hlinkClick r:id="rId6"/>
              </a:rPr>
              <a:t>https://labornotes.org/events</a:t>
            </a:r>
            <a:r>
              <a:rPr lang="en" sz="1500"/>
              <a:t> </a:t>
            </a:r>
            <a:endParaRPr sz="1500"/>
          </a:p>
          <a:p>
            <a:pPr marL="0" lvl="0" indent="0" algn="l" rtl="0">
              <a:spcBef>
                <a:spcPts val="0"/>
              </a:spcBef>
              <a:spcAft>
                <a:spcPts val="0"/>
              </a:spcAft>
              <a:buSzPts val="1400"/>
              <a:buNone/>
            </a:pPr>
            <a:endParaRPr sz="1500"/>
          </a:p>
          <a:p>
            <a:pPr marL="457200" lvl="0" indent="0" algn="l" rtl="0">
              <a:spcBef>
                <a:spcPts val="0"/>
              </a:spcBef>
              <a:spcAft>
                <a:spcPts val="0"/>
              </a:spcAft>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endParaRPr/>
          </a:p>
          <a:p>
            <a:pPr marL="0" lvl="0" indent="0" algn="ctr" rtl="0">
              <a:lnSpc>
                <a:spcPct val="100000"/>
              </a:lnSpc>
              <a:spcBef>
                <a:spcPts val="0"/>
              </a:spcBef>
              <a:spcAft>
                <a:spcPts val="0"/>
              </a:spcAft>
              <a:buSzPts val="4800"/>
              <a:buNone/>
            </a:pPr>
            <a:r>
              <a:rPr lang="en"/>
              <a:t>KYR if ICE Shows Up </a:t>
            </a:r>
            <a:endParaRPr/>
          </a:p>
          <a:p>
            <a:pPr marL="0" lvl="0" indent="0" algn="ctr" rtl="0">
              <a:lnSpc>
                <a:spcPct val="100000"/>
              </a:lnSpc>
              <a:spcBef>
                <a:spcPts val="0"/>
              </a:spcBef>
              <a:spcAft>
                <a:spcPts val="0"/>
              </a:spcAft>
              <a:buSzPts val="4800"/>
              <a:buNone/>
            </a:pPr>
            <a:r>
              <a:rPr lang="en"/>
              <a:t>at Work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02"/>
        <p:cNvGrpSpPr/>
        <p:nvPr/>
      </p:nvGrpSpPr>
      <p:grpSpPr>
        <a:xfrm>
          <a:off x="0" y="0"/>
          <a:ext cx="0" cy="0"/>
          <a:chOff x="0" y="0"/>
          <a:chExt cx="0" cy="0"/>
        </a:xfrm>
      </p:grpSpPr>
      <p:sp>
        <p:nvSpPr>
          <p:cNvPr id="203" name="Google Shape;203;p40"/>
          <p:cNvSpPr txBox="1">
            <a:spLocks noGrp="1"/>
          </p:cNvSpPr>
          <p:nvPr>
            <p:ph type="title"/>
          </p:nvPr>
        </p:nvSpPr>
        <p:spPr>
          <a:xfrm>
            <a:off x="387900" y="372713"/>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Background: ICE Enforcement</a:t>
            </a:r>
            <a:endParaRPr sz="3300" b="1"/>
          </a:p>
        </p:txBody>
      </p:sp>
      <p:sp>
        <p:nvSpPr>
          <p:cNvPr id="204" name="Google Shape;204;p40"/>
          <p:cNvSpPr txBox="1">
            <a:spLocks noGrp="1"/>
          </p:cNvSpPr>
          <p:nvPr>
            <p:ph type="body" idx="1"/>
          </p:nvPr>
        </p:nvSpPr>
        <p:spPr>
          <a:xfrm>
            <a:off x="387900" y="1253075"/>
            <a:ext cx="8368200" cy="37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 sz="2400" b="1"/>
              <a:t>Who is ICE?</a:t>
            </a:r>
            <a:endParaRPr sz="2400"/>
          </a:p>
          <a:p>
            <a:pPr marL="0" marR="0" lvl="0" indent="0" algn="l" rtl="0">
              <a:lnSpc>
                <a:spcPct val="100000"/>
              </a:lnSpc>
              <a:spcBef>
                <a:spcPts val="0"/>
              </a:spcBef>
              <a:spcAft>
                <a:spcPts val="0"/>
              </a:spcAft>
              <a:buNone/>
            </a:pPr>
            <a:r>
              <a:rPr lang="en" sz="1800"/>
              <a:t>Immigration and Customs Enforcement (ICE) is a federal agency that enforces federal immigration laws </a:t>
            </a:r>
            <a:endParaRPr sz="1800"/>
          </a:p>
          <a:p>
            <a:pPr marL="0" marR="0" lvl="0" indent="0" algn="l" rtl="0">
              <a:lnSpc>
                <a:spcPct val="100000"/>
              </a:lnSpc>
              <a:spcBef>
                <a:spcPts val="1600"/>
              </a:spcBef>
              <a:spcAft>
                <a:spcPts val="0"/>
              </a:spcAft>
              <a:buSzPts val="1400"/>
              <a:buNone/>
            </a:pPr>
            <a:r>
              <a:rPr lang="en" sz="2400" b="1"/>
              <a:t>How does ICE enforce federal immigration law at work?</a:t>
            </a:r>
            <a:endParaRPr sz="2400"/>
          </a:p>
          <a:p>
            <a:pPr marL="457200" marR="0" lvl="0" indent="-342900" algn="l" rtl="0">
              <a:lnSpc>
                <a:spcPct val="100000"/>
              </a:lnSpc>
              <a:spcBef>
                <a:spcPts val="0"/>
              </a:spcBef>
              <a:spcAft>
                <a:spcPts val="0"/>
              </a:spcAft>
              <a:buSzPts val="1800"/>
              <a:buChar char="-"/>
            </a:pPr>
            <a:r>
              <a:rPr lang="en" sz="1800"/>
              <a:t>I-9 audits </a:t>
            </a:r>
            <a:endParaRPr sz="1800"/>
          </a:p>
          <a:p>
            <a:pPr marL="457200" marR="0" lvl="0" indent="-342900" algn="l" rtl="0">
              <a:lnSpc>
                <a:spcPct val="100000"/>
              </a:lnSpc>
              <a:spcBef>
                <a:spcPts val="0"/>
              </a:spcBef>
              <a:spcAft>
                <a:spcPts val="0"/>
              </a:spcAft>
              <a:buSzPts val="1800"/>
              <a:buChar char="-"/>
            </a:pPr>
            <a:r>
              <a:rPr lang="en" sz="1800"/>
              <a:t>Workplace raids</a:t>
            </a:r>
            <a:endParaRPr sz="1800"/>
          </a:p>
          <a:p>
            <a:pPr marL="0" marR="0" lvl="0" indent="0" algn="l" rtl="0">
              <a:lnSpc>
                <a:spcPct val="115000"/>
              </a:lnSpc>
              <a:spcBef>
                <a:spcPts val="0"/>
              </a:spcBef>
              <a:spcAft>
                <a:spcPts val="1600"/>
              </a:spcAft>
              <a:buSzPts val="1400"/>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08"/>
        <p:cNvGrpSpPr/>
        <p:nvPr/>
      </p:nvGrpSpPr>
      <p:grpSpPr>
        <a:xfrm>
          <a:off x="0" y="0"/>
          <a:ext cx="0" cy="0"/>
          <a:chOff x="0" y="0"/>
          <a:chExt cx="0" cy="0"/>
        </a:xfrm>
      </p:grpSpPr>
      <p:sp>
        <p:nvSpPr>
          <p:cNvPr id="209" name="Google Shape;209;p41"/>
          <p:cNvSpPr txBox="1">
            <a:spLocks noGrp="1"/>
          </p:cNvSpPr>
          <p:nvPr>
            <p:ph type="title"/>
          </p:nvPr>
        </p:nvSpPr>
        <p:spPr>
          <a:xfrm>
            <a:off x="447225" y="163069"/>
            <a:ext cx="80595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Background: I-9 Audits</a:t>
            </a:r>
            <a:endParaRPr sz="3300" b="1"/>
          </a:p>
        </p:txBody>
      </p:sp>
      <p:sp>
        <p:nvSpPr>
          <p:cNvPr id="210" name="Google Shape;210;p41"/>
          <p:cNvSpPr txBox="1">
            <a:spLocks noGrp="1"/>
          </p:cNvSpPr>
          <p:nvPr>
            <p:ph type="body" idx="1"/>
          </p:nvPr>
        </p:nvSpPr>
        <p:spPr>
          <a:xfrm>
            <a:off x="357925" y="1204125"/>
            <a:ext cx="8370300" cy="36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1. Notice of inspection </a:t>
            </a:r>
            <a:endParaRPr sz="1500" b="1"/>
          </a:p>
          <a:p>
            <a:pPr marL="914400" lvl="1" indent="-323850" algn="l" rtl="0">
              <a:spcBef>
                <a:spcPts val="0"/>
              </a:spcBef>
              <a:spcAft>
                <a:spcPts val="0"/>
              </a:spcAft>
              <a:buSzPts val="1500"/>
              <a:buChar char="○"/>
            </a:pPr>
            <a:r>
              <a:rPr lang="en" sz="1500"/>
              <a:t>ICE shows up or sends a notice requiring production of employer I-9 forms. </a:t>
            </a:r>
            <a:endParaRPr sz="1500"/>
          </a:p>
          <a:p>
            <a:pPr marL="914400" lvl="1" indent="-323850" algn="l" rtl="0">
              <a:spcBef>
                <a:spcPts val="0"/>
              </a:spcBef>
              <a:spcAft>
                <a:spcPts val="0"/>
              </a:spcAft>
              <a:buSzPts val="1500"/>
              <a:buChar char="○"/>
            </a:pPr>
            <a:r>
              <a:rPr lang="en" sz="1500"/>
              <a:t>By law employer have 3 business days to respond.</a:t>
            </a:r>
            <a:endParaRPr sz="1500"/>
          </a:p>
          <a:p>
            <a:pPr marL="914400" lvl="1" indent="-323850" algn="l" rtl="0">
              <a:spcBef>
                <a:spcPts val="0"/>
              </a:spcBef>
              <a:spcAft>
                <a:spcPts val="0"/>
              </a:spcAft>
              <a:buSzPts val="1500"/>
              <a:buChar char="○"/>
            </a:pPr>
            <a:r>
              <a:rPr lang="en" sz="1500" b="1"/>
              <a:t>Employers </a:t>
            </a:r>
            <a:r>
              <a:rPr lang="en" sz="1500" b="1" u="sng"/>
              <a:t>do not</a:t>
            </a:r>
            <a:r>
              <a:rPr lang="en" sz="1500" b="1"/>
              <a:t> have to keep copies of a worker’s ID or work authorization, or provide more info than is requested </a:t>
            </a:r>
            <a:endParaRPr sz="1500" b="1"/>
          </a:p>
          <a:p>
            <a:pPr marL="0" lvl="0" indent="0" algn="l" rtl="0">
              <a:spcBef>
                <a:spcPts val="0"/>
              </a:spcBef>
              <a:spcAft>
                <a:spcPts val="0"/>
              </a:spcAft>
              <a:buNone/>
            </a:pPr>
            <a:r>
              <a:rPr lang="en" sz="1500" b="1"/>
              <a:t>2. Inspection of forms </a:t>
            </a:r>
            <a:endParaRPr sz="1500" b="1"/>
          </a:p>
          <a:p>
            <a:pPr marL="914400" lvl="1" indent="-323850" algn="l" rtl="0">
              <a:spcBef>
                <a:spcPts val="0"/>
              </a:spcBef>
              <a:spcAft>
                <a:spcPts val="0"/>
              </a:spcAft>
              <a:buSzPts val="1500"/>
              <a:buChar char="○"/>
            </a:pPr>
            <a:r>
              <a:rPr lang="en" sz="1500"/>
              <a:t>ICE inspects the forms for technical or substantive violations</a:t>
            </a:r>
            <a:endParaRPr sz="1500"/>
          </a:p>
          <a:p>
            <a:pPr marL="0" lvl="0" indent="0" algn="l" rtl="0">
              <a:spcBef>
                <a:spcPts val="0"/>
              </a:spcBef>
              <a:spcAft>
                <a:spcPts val="0"/>
              </a:spcAft>
              <a:buNone/>
            </a:pPr>
            <a:r>
              <a:rPr lang="en" sz="1500" b="1"/>
              <a:t>3. Violations </a:t>
            </a:r>
            <a:endParaRPr sz="1500" b="1"/>
          </a:p>
          <a:p>
            <a:pPr marL="914400" lvl="1" indent="-323850" algn="l" rtl="0">
              <a:spcBef>
                <a:spcPts val="0"/>
              </a:spcBef>
              <a:spcAft>
                <a:spcPts val="0"/>
              </a:spcAft>
              <a:buSzPts val="1500"/>
              <a:buChar char="○"/>
            </a:pPr>
            <a:r>
              <a:rPr lang="en" sz="1500"/>
              <a:t>When violations are found, an employer is given 10 business days to make corrections. </a:t>
            </a:r>
            <a:endParaRPr sz="1500"/>
          </a:p>
          <a:p>
            <a:pPr marL="914400" lvl="1" indent="-323850" algn="l" rtl="0">
              <a:spcBef>
                <a:spcPts val="0"/>
              </a:spcBef>
              <a:spcAft>
                <a:spcPts val="0"/>
              </a:spcAft>
              <a:buSzPts val="1500"/>
              <a:buChar char="○"/>
            </a:pPr>
            <a:r>
              <a:rPr lang="en" sz="1500"/>
              <a:t>Employers will be required to stop the unlawful activity of employing, may be fined, and in rare situations may be criminally prosecuted.</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14"/>
        <p:cNvGrpSpPr/>
        <p:nvPr/>
      </p:nvGrpSpPr>
      <p:grpSpPr>
        <a:xfrm>
          <a:off x="0" y="0"/>
          <a:ext cx="0" cy="0"/>
          <a:chOff x="0" y="0"/>
          <a:chExt cx="0" cy="0"/>
        </a:xfrm>
      </p:grpSpPr>
      <p:sp>
        <p:nvSpPr>
          <p:cNvPr id="215" name="Google Shape;215;p42"/>
          <p:cNvSpPr txBox="1">
            <a:spLocks noGrp="1"/>
          </p:cNvSpPr>
          <p:nvPr>
            <p:ph type="title"/>
          </p:nvPr>
        </p:nvSpPr>
        <p:spPr>
          <a:xfrm>
            <a:off x="304800" y="136744"/>
            <a:ext cx="80595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Background: Workplace Raids</a:t>
            </a:r>
            <a:endParaRPr sz="3300" b="1"/>
          </a:p>
        </p:txBody>
      </p:sp>
      <p:sp>
        <p:nvSpPr>
          <p:cNvPr id="216" name="Google Shape;216;p42"/>
          <p:cNvSpPr txBox="1">
            <a:spLocks noGrp="1"/>
          </p:cNvSpPr>
          <p:nvPr>
            <p:ph type="body" idx="1"/>
          </p:nvPr>
        </p:nvSpPr>
        <p:spPr>
          <a:xfrm>
            <a:off x="271050" y="849175"/>
            <a:ext cx="5530500" cy="411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2200" b="1"/>
              <a:t>What are workplace raids?</a:t>
            </a:r>
            <a:endParaRPr sz="2200" b="1"/>
          </a:p>
          <a:p>
            <a:pPr marL="457200" lvl="0" indent="-330200" algn="l" rtl="0">
              <a:lnSpc>
                <a:spcPct val="100000"/>
              </a:lnSpc>
              <a:spcBef>
                <a:spcPts val="0"/>
              </a:spcBef>
              <a:spcAft>
                <a:spcPts val="0"/>
              </a:spcAft>
              <a:buSzPts val="1600"/>
              <a:buChar char="-"/>
            </a:pPr>
            <a:r>
              <a:rPr lang="en" sz="1600"/>
              <a:t>Unannounced and surprise worksite visit</a:t>
            </a:r>
            <a:endParaRPr sz="1600"/>
          </a:p>
          <a:p>
            <a:pPr marL="457200" lvl="0" indent="-330200" algn="l" rtl="0">
              <a:lnSpc>
                <a:spcPct val="100000"/>
              </a:lnSpc>
              <a:spcBef>
                <a:spcPts val="0"/>
              </a:spcBef>
              <a:spcAft>
                <a:spcPts val="0"/>
              </a:spcAft>
              <a:buSzPts val="1600"/>
              <a:buChar char="-"/>
            </a:pPr>
            <a:r>
              <a:rPr lang="en" sz="1600"/>
              <a:t>Agents may seek a specific employee</a:t>
            </a:r>
            <a:endParaRPr sz="1600"/>
          </a:p>
          <a:p>
            <a:pPr marL="457200" lvl="0" indent="-330200" algn="l" rtl="0">
              <a:lnSpc>
                <a:spcPct val="100000"/>
              </a:lnSpc>
              <a:spcBef>
                <a:spcPts val="0"/>
              </a:spcBef>
              <a:spcAft>
                <a:spcPts val="0"/>
              </a:spcAft>
              <a:buSzPts val="1600"/>
              <a:buChar char="-"/>
            </a:pPr>
            <a:r>
              <a:rPr lang="en" sz="1600"/>
              <a:t>Agents may more generally seek to identify employees without lawful status </a:t>
            </a:r>
            <a:endParaRPr sz="1600"/>
          </a:p>
          <a:p>
            <a:pPr marL="0" lvl="0" indent="0" algn="l" rtl="0">
              <a:lnSpc>
                <a:spcPct val="115000"/>
              </a:lnSpc>
              <a:spcBef>
                <a:spcPts val="1600"/>
              </a:spcBef>
              <a:spcAft>
                <a:spcPts val="0"/>
              </a:spcAft>
              <a:buSzPts val="1400"/>
              <a:buNone/>
            </a:pPr>
            <a:r>
              <a:rPr lang="en" sz="2200" b="1"/>
              <a:t>How do ICE agents operate?</a:t>
            </a:r>
            <a:endParaRPr sz="2200" b="1"/>
          </a:p>
          <a:p>
            <a:pPr marL="457200" lvl="0" indent="-330200" algn="l" rtl="0">
              <a:lnSpc>
                <a:spcPct val="100000"/>
              </a:lnSpc>
              <a:spcBef>
                <a:spcPts val="0"/>
              </a:spcBef>
              <a:spcAft>
                <a:spcPts val="0"/>
              </a:spcAft>
              <a:buSzPts val="1600"/>
              <a:buChar char="-"/>
            </a:pPr>
            <a:r>
              <a:rPr lang="en" sz="1600"/>
              <a:t>May be wearing uniforms or in plain clothes</a:t>
            </a:r>
            <a:endParaRPr sz="1600"/>
          </a:p>
          <a:p>
            <a:pPr marL="457200" lvl="0" indent="-330200" algn="l" rtl="0">
              <a:lnSpc>
                <a:spcPct val="100000"/>
              </a:lnSpc>
              <a:spcBef>
                <a:spcPts val="0"/>
              </a:spcBef>
              <a:spcAft>
                <a:spcPts val="0"/>
              </a:spcAft>
              <a:buSzPts val="1600"/>
              <a:buChar char="-"/>
            </a:pPr>
            <a:r>
              <a:rPr lang="en" sz="1600"/>
              <a:t>May carry weapons</a:t>
            </a:r>
            <a:endParaRPr sz="1600"/>
          </a:p>
          <a:p>
            <a:pPr marL="457200" lvl="0" indent="-330200" algn="l" rtl="0">
              <a:lnSpc>
                <a:spcPct val="100000"/>
              </a:lnSpc>
              <a:spcBef>
                <a:spcPts val="0"/>
              </a:spcBef>
              <a:spcAft>
                <a:spcPts val="0"/>
              </a:spcAft>
              <a:buSzPts val="1600"/>
              <a:buChar char="-"/>
            </a:pPr>
            <a:r>
              <a:rPr lang="en" sz="1600"/>
              <a:t>May try to talk to employees and employer</a:t>
            </a:r>
            <a:endParaRPr sz="1600"/>
          </a:p>
          <a:p>
            <a:pPr marL="457200" lvl="0" indent="0" algn="l" rtl="0">
              <a:lnSpc>
                <a:spcPct val="100000"/>
              </a:lnSpc>
              <a:spcBef>
                <a:spcPts val="0"/>
              </a:spcBef>
              <a:spcAft>
                <a:spcPts val="0"/>
              </a:spcAft>
              <a:buNone/>
            </a:pPr>
            <a:endParaRPr sz="1600"/>
          </a:p>
          <a:p>
            <a:pPr marL="0" lvl="0" indent="0" algn="l" rtl="0">
              <a:lnSpc>
                <a:spcPct val="115000"/>
              </a:lnSpc>
              <a:spcBef>
                <a:spcPts val="0"/>
              </a:spcBef>
              <a:spcAft>
                <a:spcPts val="0"/>
              </a:spcAft>
              <a:buSzPts val="1400"/>
              <a:buNone/>
            </a:pPr>
            <a:r>
              <a:rPr lang="en" sz="2200" b="1"/>
              <a:t>Two ways for ICE to enter your workplace: </a:t>
            </a:r>
            <a:endParaRPr sz="1500" b="1"/>
          </a:p>
          <a:p>
            <a:pPr marL="0" lvl="0" indent="0" algn="l" rtl="0">
              <a:lnSpc>
                <a:spcPct val="115000"/>
              </a:lnSpc>
              <a:spcBef>
                <a:spcPts val="0"/>
              </a:spcBef>
              <a:spcAft>
                <a:spcPts val="0"/>
              </a:spcAft>
              <a:buNone/>
            </a:pPr>
            <a:r>
              <a:rPr lang="en" sz="1600"/>
              <a:t>(1)	A valid judicial warrant</a:t>
            </a:r>
            <a:endParaRPr sz="1600"/>
          </a:p>
          <a:p>
            <a:pPr marL="0" lvl="0" indent="0" algn="l" rtl="0">
              <a:lnSpc>
                <a:spcPct val="115000"/>
              </a:lnSpc>
              <a:spcBef>
                <a:spcPts val="0"/>
              </a:spcBef>
              <a:spcAft>
                <a:spcPts val="0"/>
              </a:spcAft>
              <a:buNone/>
            </a:pPr>
            <a:r>
              <a:rPr lang="en" sz="1600"/>
              <a:t>(2)	Permission from your employer</a:t>
            </a:r>
            <a:endParaRPr sz="1600"/>
          </a:p>
          <a:p>
            <a:pPr marL="0" lvl="0" indent="0" algn="l" rtl="0">
              <a:lnSpc>
                <a:spcPct val="115000"/>
              </a:lnSpc>
              <a:spcBef>
                <a:spcPts val="1600"/>
              </a:spcBef>
              <a:spcAft>
                <a:spcPts val="0"/>
              </a:spcAft>
              <a:buSzPts val="1400"/>
              <a:buNone/>
            </a:pPr>
            <a:endParaRPr sz="1500"/>
          </a:p>
          <a:p>
            <a:pPr marL="0" lvl="0" indent="0" algn="l" rtl="0">
              <a:lnSpc>
                <a:spcPct val="115000"/>
              </a:lnSpc>
              <a:spcBef>
                <a:spcPts val="1600"/>
              </a:spcBef>
              <a:spcAft>
                <a:spcPts val="0"/>
              </a:spcAft>
              <a:buSzPts val="1400"/>
              <a:buNone/>
            </a:pPr>
            <a:endParaRPr sz="1500"/>
          </a:p>
          <a:p>
            <a:pPr marL="0" marR="0" lvl="0" indent="0" algn="l" rtl="0">
              <a:lnSpc>
                <a:spcPct val="115000"/>
              </a:lnSpc>
              <a:spcBef>
                <a:spcPts val="1600"/>
              </a:spcBef>
              <a:spcAft>
                <a:spcPts val="1600"/>
              </a:spcAft>
              <a:buSzPts val="1400"/>
              <a:buNone/>
            </a:pPr>
            <a:endParaRPr sz="1200"/>
          </a:p>
        </p:txBody>
      </p:sp>
      <p:pic>
        <p:nvPicPr>
          <p:cNvPr id="217" name="Google Shape;217;p42"/>
          <p:cNvPicPr preferRelativeResize="0"/>
          <p:nvPr/>
        </p:nvPicPr>
        <p:blipFill rotWithShape="1">
          <a:blip r:embed="rId3">
            <a:alphaModFix/>
          </a:blip>
          <a:srcRect l="20624" t="11267" r="20618" b="13164"/>
          <a:stretch/>
        </p:blipFill>
        <p:spPr>
          <a:xfrm>
            <a:off x="6341575" y="1061176"/>
            <a:ext cx="2393951" cy="2706694"/>
          </a:xfrm>
          <a:prstGeom prst="rect">
            <a:avLst/>
          </a:prstGeom>
          <a:noFill/>
          <a:ln>
            <a:noFill/>
          </a:ln>
        </p:spPr>
      </p:pic>
      <p:sp>
        <p:nvSpPr>
          <p:cNvPr id="218" name="Google Shape;218;p42"/>
          <p:cNvSpPr txBox="1"/>
          <p:nvPr/>
        </p:nvSpPr>
        <p:spPr>
          <a:xfrm>
            <a:off x="7502800" y="3710100"/>
            <a:ext cx="1466700" cy="29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Serge Averbukh</a:t>
            </a:r>
            <a:endParaRPr sz="1100" b="0" i="0" u="none" strike="noStrike" cap="none">
              <a:solidFill>
                <a:srgbClr val="FFFFFF"/>
              </a:solidFill>
              <a:latin typeface="Roboto"/>
              <a:ea typeface="Roboto"/>
              <a:cs typeface="Roboto"/>
              <a:sym typeface="Roboto"/>
            </a:endParaRPr>
          </a:p>
        </p:txBody>
      </p:sp>
      <p:sp>
        <p:nvSpPr>
          <p:cNvPr id="219" name="Google Shape;219;p42"/>
          <p:cNvSpPr txBox="1"/>
          <p:nvPr/>
        </p:nvSpPr>
        <p:spPr>
          <a:xfrm>
            <a:off x="5953950" y="4006200"/>
            <a:ext cx="3169200" cy="113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oboto"/>
                <a:ea typeface="Roboto"/>
                <a:cs typeface="Roboto"/>
                <a:sym typeface="Roboto"/>
              </a:rPr>
              <a:t>IMPORTANT:</a:t>
            </a:r>
            <a:endParaRPr sz="18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1600"/>
              </a:spcAft>
              <a:buClr>
                <a:srgbClr val="000000"/>
              </a:buClr>
              <a:buSzPts val="1800"/>
              <a:buFont typeface="Arial"/>
              <a:buNone/>
            </a:pPr>
            <a:r>
              <a:rPr lang="en" sz="1800" b="0" i="0" u="none" strike="noStrike" cap="none">
                <a:solidFill>
                  <a:schemeClr val="dk1"/>
                </a:solidFill>
                <a:latin typeface="Roboto"/>
                <a:ea typeface="Roboto"/>
                <a:cs typeface="Roboto"/>
                <a:sym typeface="Roboto"/>
              </a:rPr>
              <a:t>All agents must carry an identification badge </a:t>
            </a:r>
            <a:endParaRPr sz="1800" b="0" i="0" u="none" strike="noStrike" cap="none">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23"/>
        <p:cNvGrpSpPr/>
        <p:nvPr/>
      </p:nvGrpSpPr>
      <p:grpSpPr>
        <a:xfrm>
          <a:off x="0" y="0"/>
          <a:ext cx="0" cy="0"/>
          <a:chOff x="0" y="0"/>
          <a:chExt cx="0" cy="0"/>
        </a:xfrm>
      </p:grpSpPr>
      <p:sp>
        <p:nvSpPr>
          <p:cNvPr id="224" name="Google Shape;224;p43"/>
          <p:cNvSpPr txBox="1">
            <a:spLocks noGrp="1"/>
          </p:cNvSpPr>
          <p:nvPr>
            <p:ph type="title"/>
          </p:nvPr>
        </p:nvSpPr>
        <p:spPr>
          <a:xfrm>
            <a:off x="387900" y="458025"/>
            <a:ext cx="85866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000000"/>
              </a:buClr>
              <a:buSzPts val="1100"/>
              <a:buFont typeface="Arial"/>
              <a:buNone/>
            </a:pPr>
            <a:r>
              <a:rPr lang="en" b="1"/>
              <a:t>Basic Constitutional Rights: Workplace Raids</a:t>
            </a:r>
            <a:endParaRPr sz="1800" b="1"/>
          </a:p>
        </p:txBody>
      </p:sp>
      <p:sp>
        <p:nvSpPr>
          <p:cNvPr id="225" name="Google Shape;225;p43"/>
          <p:cNvSpPr txBox="1">
            <a:spLocks noGrp="1"/>
          </p:cNvSpPr>
          <p:nvPr>
            <p:ph type="body" idx="1"/>
          </p:nvPr>
        </p:nvSpPr>
        <p:spPr>
          <a:xfrm>
            <a:off x="387900" y="1232200"/>
            <a:ext cx="8368200" cy="381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2400" b="1"/>
              <a:t>Constitutional rights apply </a:t>
            </a:r>
            <a:r>
              <a:rPr lang="en" sz="2400" b="1" i="1"/>
              <a:t>regardless of immigration status</a:t>
            </a:r>
            <a:endParaRPr sz="2400" b="1" i="1"/>
          </a:p>
          <a:p>
            <a:pPr marL="0" lvl="0" indent="0" algn="l" rtl="0">
              <a:lnSpc>
                <a:spcPct val="100000"/>
              </a:lnSpc>
              <a:spcBef>
                <a:spcPts val="0"/>
              </a:spcBef>
              <a:spcAft>
                <a:spcPts val="0"/>
              </a:spcAft>
              <a:buSzPts val="1400"/>
              <a:buNone/>
            </a:pPr>
            <a:endParaRPr sz="2400" b="1"/>
          </a:p>
          <a:p>
            <a:pPr marL="0" lvl="0" indent="0" algn="l" rtl="0">
              <a:lnSpc>
                <a:spcPct val="100000"/>
              </a:lnSpc>
              <a:spcBef>
                <a:spcPts val="0"/>
              </a:spcBef>
              <a:spcAft>
                <a:spcPts val="0"/>
              </a:spcAft>
              <a:buSzPts val="1400"/>
              <a:buNone/>
            </a:pPr>
            <a:r>
              <a:rPr lang="en" sz="2400" b="1"/>
              <a:t>Right to remain silent</a:t>
            </a:r>
            <a:endParaRPr sz="2400" b="1"/>
          </a:p>
          <a:p>
            <a:pPr marL="457200" lvl="0" indent="-355600" algn="l" rtl="0">
              <a:lnSpc>
                <a:spcPct val="100000"/>
              </a:lnSpc>
              <a:spcBef>
                <a:spcPts val="0"/>
              </a:spcBef>
              <a:spcAft>
                <a:spcPts val="0"/>
              </a:spcAft>
              <a:buSzPts val="2000"/>
              <a:buChar char="-"/>
            </a:pPr>
            <a:r>
              <a:rPr lang="en" sz="2000"/>
              <a:t>Everyone retains the right to remain silent by refusing to speak to ICE agents during a workplace raids</a:t>
            </a:r>
            <a:endParaRPr sz="2000"/>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r>
              <a:rPr lang="en" sz="2400" b="1"/>
              <a:t>Right to refuse entry into private areas</a:t>
            </a:r>
            <a:endParaRPr sz="2000"/>
          </a:p>
          <a:p>
            <a:pPr marL="457200" marR="0" lvl="0" indent="-355600" algn="l" rtl="0">
              <a:lnSpc>
                <a:spcPct val="100000"/>
              </a:lnSpc>
              <a:spcBef>
                <a:spcPts val="0"/>
              </a:spcBef>
              <a:spcAft>
                <a:spcPts val="0"/>
              </a:spcAft>
              <a:buSzPts val="2000"/>
              <a:buChar char="-"/>
            </a:pPr>
            <a:r>
              <a:rPr lang="en" sz="2000"/>
              <a:t>ICE agents may only enter private areas with consent or with a valid </a:t>
            </a:r>
            <a:r>
              <a:rPr lang="en" sz="2000" b="1"/>
              <a:t>judicial</a:t>
            </a:r>
            <a:r>
              <a:rPr lang="en" sz="2000"/>
              <a:t> warrant</a:t>
            </a:r>
            <a:endParaRPr sz="2000"/>
          </a:p>
          <a:p>
            <a:pPr marL="0" lvl="0" indent="0" algn="l" rtl="0">
              <a:lnSpc>
                <a:spcPct val="100000"/>
              </a:lnSpc>
              <a:spcBef>
                <a:spcPts val="1600"/>
              </a:spcBef>
              <a:spcAft>
                <a:spcPts val="0"/>
              </a:spcAft>
              <a:buSzPts val="1400"/>
              <a:buNone/>
            </a:pPr>
            <a:endParaRPr sz="1800"/>
          </a:p>
          <a:p>
            <a:pPr marL="457200" lvl="0" indent="0" algn="l" rtl="0">
              <a:lnSpc>
                <a:spcPct val="100000"/>
              </a:lnSpc>
              <a:spcBef>
                <a:spcPts val="1600"/>
              </a:spcBef>
              <a:spcAft>
                <a:spcPts val="0"/>
              </a:spcAft>
              <a:buSzPts val="1400"/>
              <a:buNone/>
            </a:pPr>
            <a:endParaRPr sz="1800"/>
          </a:p>
          <a:p>
            <a:pPr marL="0" lvl="0" indent="0" algn="l" rtl="0">
              <a:lnSpc>
                <a:spcPct val="100000"/>
              </a:lnSpc>
              <a:spcBef>
                <a:spcPts val="0"/>
              </a:spcBef>
              <a:spcAft>
                <a:spcPts val="1600"/>
              </a:spcAft>
              <a:buSzPts val="1400"/>
              <a:buNone/>
            </a:pP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29"/>
        <p:cNvGrpSpPr/>
        <p:nvPr/>
      </p:nvGrpSpPr>
      <p:grpSpPr>
        <a:xfrm>
          <a:off x="0" y="0"/>
          <a:ext cx="0" cy="0"/>
          <a:chOff x="0" y="0"/>
          <a:chExt cx="0" cy="0"/>
        </a:xfrm>
      </p:grpSpPr>
      <p:sp>
        <p:nvSpPr>
          <p:cNvPr id="230" name="Google Shape;230;p44"/>
          <p:cNvSpPr txBox="1">
            <a:spLocks noGrp="1"/>
          </p:cNvSpPr>
          <p:nvPr>
            <p:ph type="title"/>
          </p:nvPr>
        </p:nvSpPr>
        <p:spPr>
          <a:xfrm>
            <a:off x="387900" y="642600"/>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Basic Constitutional Rights: </a:t>
            </a:r>
            <a:endParaRPr sz="3300" b="1"/>
          </a:p>
          <a:p>
            <a:pPr marL="0" lvl="0" indent="0" algn="l" rtl="0">
              <a:lnSpc>
                <a:spcPct val="100000"/>
              </a:lnSpc>
              <a:spcBef>
                <a:spcPts val="0"/>
              </a:spcBef>
              <a:spcAft>
                <a:spcPts val="0"/>
              </a:spcAft>
              <a:buSzPts val="3000"/>
              <a:buNone/>
            </a:pPr>
            <a:r>
              <a:rPr lang="en" sz="3300" b="1"/>
              <a:t>Public Areas vs. Private Areas</a:t>
            </a:r>
            <a:endParaRPr sz="3300" b="1"/>
          </a:p>
        </p:txBody>
      </p:sp>
      <p:sp>
        <p:nvSpPr>
          <p:cNvPr id="231" name="Google Shape;231;p44"/>
          <p:cNvSpPr txBox="1">
            <a:spLocks noGrp="1"/>
          </p:cNvSpPr>
          <p:nvPr>
            <p:ph type="body" idx="1"/>
          </p:nvPr>
        </p:nvSpPr>
        <p:spPr>
          <a:xfrm>
            <a:off x="387900" y="1276725"/>
            <a:ext cx="4184100" cy="30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2400" b="1" u="sng"/>
              <a:t>Private Areas </a:t>
            </a:r>
            <a:endParaRPr sz="2400" b="1" u="sng"/>
          </a:p>
          <a:p>
            <a:pPr marL="0" lvl="0" indent="0" algn="l" rtl="0">
              <a:lnSpc>
                <a:spcPct val="100000"/>
              </a:lnSpc>
              <a:spcBef>
                <a:spcPts val="0"/>
              </a:spcBef>
              <a:spcAft>
                <a:spcPts val="0"/>
              </a:spcAft>
              <a:buNone/>
            </a:pPr>
            <a:r>
              <a:rPr lang="en" sz="2000"/>
              <a:t>Where only staff is permitted. Physically separated from areas open to the general public. </a:t>
            </a:r>
            <a:endParaRPr sz="2000"/>
          </a:p>
          <a:p>
            <a:pPr marL="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None/>
            </a:pPr>
            <a:r>
              <a:rPr lang="en" sz="2000"/>
              <a:t>Examples: </a:t>
            </a:r>
            <a:endParaRPr sz="2000"/>
          </a:p>
          <a:p>
            <a:pPr marL="914400" lvl="1" indent="-355600" algn="l" rtl="0">
              <a:lnSpc>
                <a:spcPct val="100000"/>
              </a:lnSpc>
              <a:spcBef>
                <a:spcPts val="0"/>
              </a:spcBef>
              <a:spcAft>
                <a:spcPts val="0"/>
              </a:spcAft>
              <a:buSzPts val="2000"/>
              <a:buChar char="-"/>
            </a:pPr>
            <a:r>
              <a:rPr lang="en" sz="2000"/>
              <a:t>Kitchen in restaurant</a:t>
            </a:r>
            <a:endParaRPr sz="2000"/>
          </a:p>
          <a:p>
            <a:pPr marL="914400" lvl="1" indent="-355600" algn="l" rtl="0">
              <a:lnSpc>
                <a:spcPct val="100000"/>
              </a:lnSpc>
              <a:spcBef>
                <a:spcPts val="0"/>
              </a:spcBef>
              <a:spcAft>
                <a:spcPts val="0"/>
              </a:spcAft>
              <a:buSzPts val="2000"/>
              <a:buChar char="-"/>
            </a:pPr>
            <a:r>
              <a:rPr lang="en" sz="2000"/>
              <a:t>Supply room in retail store</a:t>
            </a:r>
            <a:endParaRPr sz="2000"/>
          </a:p>
          <a:p>
            <a:pPr marL="0" lvl="0" indent="0" algn="l" rtl="0">
              <a:lnSpc>
                <a:spcPct val="100000"/>
              </a:lnSpc>
              <a:spcBef>
                <a:spcPts val="1600"/>
              </a:spcBef>
              <a:spcAft>
                <a:spcPts val="1600"/>
              </a:spcAft>
              <a:buSzPts val="1400"/>
              <a:buNone/>
            </a:pPr>
            <a:endParaRPr i="1"/>
          </a:p>
        </p:txBody>
      </p:sp>
      <p:sp>
        <p:nvSpPr>
          <p:cNvPr id="232" name="Google Shape;232;p44"/>
          <p:cNvSpPr txBox="1">
            <a:spLocks noGrp="1"/>
          </p:cNvSpPr>
          <p:nvPr>
            <p:ph type="body" idx="1"/>
          </p:nvPr>
        </p:nvSpPr>
        <p:spPr>
          <a:xfrm>
            <a:off x="4572000" y="1276725"/>
            <a:ext cx="4045500" cy="30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2400" b="1" u="sng"/>
              <a:t>Public Areas</a:t>
            </a:r>
            <a:r>
              <a:rPr lang="en" sz="2400" b="1"/>
              <a:t> </a:t>
            </a:r>
            <a:endParaRPr sz="2400" b="1"/>
          </a:p>
          <a:p>
            <a:pPr marL="0" lvl="0" indent="0" algn="l" rtl="0">
              <a:lnSpc>
                <a:spcPct val="100000"/>
              </a:lnSpc>
              <a:spcBef>
                <a:spcPts val="0"/>
              </a:spcBef>
              <a:spcAft>
                <a:spcPts val="0"/>
              </a:spcAft>
              <a:buNone/>
            </a:pPr>
            <a:r>
              <a:rPr lang="en" sz="2000"/>
              <a:t>Where members of the public, such as customers, are permitted</a:t>
            </a:r>
            <a:endParaRPr sz="2000"/>
          </a:p>
          <a:p>
            <a:pPr marL="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None/>
            </a:pPr>
            <a:r>
              <a:rPr lang="en" sz="2000"/>
              <a:t>Examples: </a:t>
            </a:r>
            <a:endParaRPr sz="2000"/>
          </a:p>
          <a:p>
            <a:pPr marL="914400" lvl="1" indent="-355600" algn="l" rtl="0">
              <a:lnSpc>
                <a:spcPct val="100000"/>
              </a:lnSpc>
              <a:spcBef>
                <a:spcPts val="0"/>
              </a:spcBef>
              <a:spcAft>
                <a:spcPts val="0"/>
              </a:spcAft>
              <a:buSzPts val="2000"/>
              <a:buChar char="-"/>
            </a:pPr>
            <a:r>
              <a:rPr lang="en" sz="2000"/>
              <a:t>Dining room in restaurant</a:t>
            </a:r>
            <a:endParaRPr sz="2000"/>
          </a:p>
          <a:p>
            <a:pPr marL="914400" lvl="1" indent="-355600" algn="l" rtl="0">
              <a:lnSpc>
                <a:spcPct val="100000"/>
              </a:lnSpc>
              <a:spcBef>
                <a:spcPts val="0"/>
              </a:spcBef>
              <a:spcAft>
                <a:spcPts val="0"/>
              </a:spcAft>
              <a:buSzPts val="2000"/>
              <a:buChar char="-"/>
            </a:pPr>
            <a:r>
              <a:rPr lang="en" sz="2000"/>
              <a:t>Shopping aisles in retail store</a:t>
            </a:r>
            <a:endParaRPr sz="2000"/>
          </a:p>
          <a:p>
            <a:pPr marL="0" lvl="0" indent="0" algn="l" rtl="0">
              <a:lnSpc>
                <a:spcPct val="100000"/>
              </a:lnSpc>
              <a:spcBef>
                <a:spcPts val="1600"/>
              </a:spcBef>
              <a:spcAft>
                <a:spcPts val="1600"/>
              </a:spcAft>
              <a:buSzPts val="1400"/>
              <a:buNone/>
            </a:pPr>
            <a:endParaRPr/>
          </a:p>
        </p:txBody>
      </p:sp>
      <p:sp>
        <p:nvSpPr>
          <p:cNvPr id="233" name="Google Shape;233;p44"/>
          <p:cNvSpPr txBox="1"/>
          <p:nvPr/>
        </p:nvSpPr>
        <p:spPr>
          <a:xfrm>
            <a:off x="387900" y="4355625"/>
            <a:ext cx="7942200" cy="507900"/>
          </a:xfrm>
          <a:prstGeom prst="rect">
            <a:avLst/>
          </a:prstGeom>
          <a:noFill/>
          <a:ln>
            <a:noFill/>
          </a:ln>
        </p:spPr>
        <p:txBody>
          <a:bodyPr spcFirstLastPara="1" wrap="square" lIns="91425" tIns="91425" rIns="91425" bIns="91425" anchor="t" anchorCtr="0">
            <a:spAutoFit/>
          </a:bodyPr>
          <a:lstStyle/>
          <a:p>
            <a:pPr marL="0" lvl="0" indent="0" algn="l" rtl="0">
              <a:spcBef>
                <a:spcPts val="1600"/>
              </a:spcBef>
              <a:spcAft>
                <a:spcPts val="1600"/>
              </a:spcAft>
              <a:buNone/>
            </a:pPr>
            <a:r>
              <a:rPr lang="en" sz="2100" b="1">
                <a:solidFill>
                  <a:schemeClr val="dk1"/>
                </a:solidFill>
                <a:latin typeface="Roboto"/>
                <a:ea typeface="Roboto"/>
                <a:cs typeface="Roboto"/>
                <a:sym typeface="Roboto"/>
              </a:rPr>
              <a:t>ICE needs </a:t>
            </a:r>
            <a:r>
              <a:rPr lang="en" sz="2100" b="1" u="sng">
                <a:solidFill>
                  <a:schemeClr val="dk1"/>
                </a:solidFill>
                <a:latin typeface="Roboto"/>
                <a:ea typeface="Roboto"/>
                <a:cs typeface="Roboto"/>
                <a:sym typeface="Roboto"/>
              </a:rPr>
              <a:t>judicial warrant</a:t>
            </a:r>
            <a:r>
              <a:rPr lang="en" sz="2100" b="1">
                <a:solidFill>
                  <a:schemeClr val="dk1"/>
                </a:solidFill>
                <a:latin typeface="Roboto"/>
                <a:ea typeface="Roboto"/>
                <a:cs typeface="Roboto"/>
                <a:sym typeface="Roboto"/>
              </a:rPr>
              <a:t> or </a:t>
            </a:r>
            <a:r>
              <a:rPr lang="en" sz="2100" b="1" u="sng">
                <a:solidFill>
                  <a:schemeClr val="dk1"/>
                </a:solidFill>
                <a:latin typeface="Roboto"/>
                <a:ea typeface="Roboto"/>
                <a:cs typeface="Roboto"/>
                <a:sym typeface="Roboto"/>
              </a:rPr>
              <a:t>permission</a:t>
            </a:r>
            <a:r>
              <a:rPr lang="en" sz="2100" b="1">
                <a:solidFill>
                  <a:schemeClr val="dk1"/>
                </a:solidFill>
                <a:latin typeface="Roboto"/>
                <a:ea typeface="Roboto"/>
                <a:cs typeface="Roboto"/>
                <a:sym typeface="Roboto"/>
              </a:rPr>
              <a:t> for private areas </a:t>
            </a:r>
            <a:endParaRPr sz="2100"/>
          </a:p>
        </p:txBody>
      </p:sp>
      <p:sp>
        <p:nvSpPr>
          <p:cNvPr id="234" name="Google Shape;234;p44"/>
          <p:cNvSpPr/>
          <p:nvPr/>
        </p:nvSpPr>
        <p:spPr>
          <a:xfrm>
            <a:off x="387900" y="1328700"/>
            <a:ext cx="4045500" cy="2863200"/>
          </a:xfrm>
          <a:prstGeom prst="rect">
            <a:avLst/>
          </a:prstGeom>
          <a:noFill/>
          <a:ln w="1905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5" name="Google Shape;235;p44"/>
          <p:cNvSpPr/>
          <p:nvPr/>
        </p:nvSpPr>
        <p:spPr>
          <a:xfrm>
            <a:off x="4593875" y="1337150"/>
            <a:ext cx="3925200" cy="2854800"/>
          </a:xfrm>
          <a:prstGeom prst="rect">
            <a:avLst/>
          </a:prstGeom>
          <a:noFill/>
          <a:ln w="1905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CA7"/>
        </a:solidFill>
        <a:effectLst/>
      </p:bgPr>
    </p:bg>
    <p:spTree>
      <p:nvGrpSpPr>
        <p:cNvPr id="1" name="Shape 239"/>
        <p:cNvGrpSpPr/>
        <p:nvPr/>
      </p:nvGrpSpPr>
      <p:grpSpPr>
        <a:xfrm>
          <a:off x="0" y="0"/>
          <a:ext cx="0" cy="0"/>
          <a:chOff x="0" y="0"/>
          <a:chExt cx="0" cy="0"/>
        </a:xfrm>
      </p:grpSpPr>
      <p:sp>
        <p:nvSpPr>
          <p:cNvPr id="240" name="Google Shape;240;p45"/>
          <p:cNvSpPr txBox="1">
            <a:spLocks noGrp="1"/>
          </p:cNvSpPr>
          <p:nvPr>
            <p:ph type="title"/>
          </p:nvPr>
        </p:nvSpPr>
        <p:spPr>
          <a:xfrm>
            <a:off x="301750" y="648675"/>
            <a:ext cx="90174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300" b="1"/>
              <a:t>Basic Constitutional Rights:</a:t>
            </a:r>
            <a:endParaRPr sz="3300" b="1"/>
          </a:p>
          <a:p>
            <a:pPr marL="0" lvl="0" indent="0" algn="l" rtl="0">
              <a:lnSpc>
                <a:spcPct val="100000"/>
              </a:lnSpc>
              <a:spcBef>
                <a:spcPts val="0"/>
              </a:spcBef>
              <a:spcAft>
                <a:spcPts val="0"/>
              </a:spcAft>
              <a:buSzPts val="3000"/>
              <a:buNone/>
            </a:pPr>
            <a:r>
              <a:rPr lang="en" sz="3300" b="1"/>
              <a:t>Judicial vs. ICE Warrant</a:t>
            </a:r>
            <a:endParaRPr sz="3300" b="1"/>
          </a:p>
        </p:txBody>
      </p:sp>
      <p:sp>
        <p:nvSpPr>
          <p:cNvPr id="241" name="Google Shape;241;p45"/>
          <p:cNvSpPr txBox="1">
            <a:spLocks noGrp="1"/>
          </p:cNvSpPr>
          <p:nvPr>
            <p:ph type="body" idx="1"/>
          </p:nvPr>
        </p:nvSpPr>
        <p:spPr>
          <a:xfrm>
            <a:off x="387900" y="1334775"/>
            <a:ext cx="8127600" cy="335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400" b="1"/>
              <a:t>Judicial warrants </a:t>
            </a:r>
            <a:r>
              <a:rPr lang="en" sz="2400"/>
              <a:t>may authorize more extensive and invasive ICE action.</a:t>
            </a:r>
            <a:endParaRPr sz="2400"/>
          </a:p>
          <a:p>
            <a:pPr marL="457200" lvl="0" indent="-355600" algn="l" rtl="0">
              <a:lnSpc>
                <a:spcPct val="100000"/>
              </a:lnSpc>
              <a:spcBef>
                <a:spcPts val="0"/>
              </a:spcBef>
              <a:spcAft>
                <a:spcPts val="0"/>
              </a:spcAft>
              <a:buSzPts val="2000"/>
              <a:buChar char="-"/>
            </a:pPr>
            <a:r>
              <a:rPr lang="en" sz="2000"/>
              <a:t>Issued by U.S. court</a:t>
            </a:r>
            <a:endParaRPr sz="2000"/>
          </a:p>
          <a:p>
            <a:pPr marL="457200" lvl="0" indent="-355600" algn="l" rtl="0">
              <a:lnSpc>
                <a:spcPct val="100000"/>
              </a:lnSpc>
              <a:spcBef>
                <a:spcPts val="0"/>
              </a:spcBef>
              <a:spcAft>
                <a:spcPts val="0"/>
              </a:spcAft>
              <a:buSzPts val="2000"/>
              <a:buChar char="-"/>
            </a:pPr>
            <a:r>
              <a:rPr lang="en" sz="2000"/>
              <a:t>Signed by federal judge</a:t>
            </a:r>
            <a:endParaRPr sz="2000"/>
          </a:p>
          <a:p>
            <a:pPr marL="457200" lvl="0" indent="-355600" algn="l" rtl="0">
              <a:lnSpc>
                <a:spcPct val="100000"/>
              </a:lnSpc>
              <a:spcBef>
                <a:spcPts val="0"/>
              </a:spcBef>
              <a:spcAft>
                <a:spcPts val="0"/>
              </a:spcAft>
              <a:buSzPts val="2000"/>
              <a:buChar char="-"/>
            </a:pPr>
            <a:r>
              <a:rPr lang="en" sz="2000"/>
              <a:t>States who/what ICE is searching for </a:t>
            </a:r>
            <a:endParaRPr sz="2000"/>
          </a:p>
          <a:p>
            <a:pPr marL="457200" lvl="0" indent="-355600" algn="l" rtl="0">
              <a:lnSpc>
                <a:spcPct val="100000"/>
              </a:lnSpc>
              <a:spcBef>
                <a:spcPts val="0"/>
              </a:spcBef>
              <a:spcAft>
                <a:spcPts val="0"/>
              </a:spcAft>
              <a:buSzPts val="2000"/>
              <a:buChar char="-"/>
            </a:pPr>
            <a:r>
              <a:rPr lang="en" sz="2000"/>
              <a:t>States where agents can search</a:t>
            </a:r>
            <a:endParaRPr sz="2000"/>
          </a:p>
          <a:p>
            <a:pPr marL="0" lvl="0" indent="0" algn="l" rtl="0">
              <a:lnSpc>
                <a:spcPct val="100000"/>
              </a:lnSpc>
              <a:spcBef>
                <a:spcPts val="1600"/>
              </a:spcBef>
              <a:spcAft>
                <a:spcPts val="0"/>
              </a:spcAft>
              <a:buSzPts val="1800"/>
              <a:buNone/>
            </a:pPr>
            <a:r>
              <a:rPr lang="en" sz="2400" b="1"/>
              <a:t>ICE administrative warrants </a:t>
            </a:r>
            <a:r>
              <a:rPr lang="en" sz="2400"/>
              <a:t>do not authorize agents to enter private areas. </a:t>
            </a:r>
            <a:r>
              <a:rPr lang="en" sz="2000"/>
              <a:t>Administrative warrants </a:t>
            </a:r>
            <a:r>
              <a:rPr lang="en" sz="2000" i="1"/>
              <a:t>ONLY</a:t>
            </a:r>
            <a:r>
              <a:rPr lang="en" sz="2000"/>
              <a:t> authorize ICE to detain a specific person. </a:t>
            </a:r>
            <a:endParaRPr sz="2000"/>
          </a:p>
          <a:p>
            <a:pPr marL="457200" lvl="0" indent="0" algn="l" rtl="0">
              <a:lnSpc>
                <a:spcPct val="100000"/>
              </a:lnSpc>
              <a:spcBef>
                <a:spcPts val="0"/>
              </a:spcBef>
              <a:spcAft>
                <a:spcPts val="0"/>
              </a:spcAft>
              <a:buSzPts val="1800"/>
              <a:buNone/>
            </a:pPr>
            <a:endParaRPr/>
          </a:p>
          <a:p>
            <a:pPr marL="457200" lvl="0" indent="0" algn="l" rtl="0">
              <a:lnSpc>
                <a:spcPct val="100000"/>
              </a:lnSpc>
              <a:spcBef>
                <a:spcPts val="1600"/>
              </a:spcBef>
              <a:spcAft>
                <a:spcPts val="1600"/>
              </a:spcAft>
              <a:buSzPts val="1800"/>
              <a:buNone/>
            </a:pPr>
            <a:endParaRPr/>
          </a:p>
        </p:txBody>
      </p:sp>
      <p:sp>
        <p:nvSpPr>
          <p:cNvPr id="242" name="Google Shape;242;p45"/>
          <p:cNvSpPr/>
          <p:nvPr/>
        </p:nvSpPr>
        <p:spPr>
          <a:xfrm>
            <a:off x="440250" y="1446663"/>
            <a:ext cx="8022900" cy="2018100"/>
          </a:xfrm>
          <a:prstGeom prst="rect">
            <a:avLst/>
          </a:prstGeom>
          <a:noFill/>
          <a:ln w="1905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3" name="Google Shape;243;p45"/>
          <p:cNvSpPr/>
          <p:nvPr/>
        </p:nvSpPr>
        <p:spPr>
          <a:xfrm>
            <a:off x="440250" y="3576675"/>
            <a:ext cx="8022900" cy="1058400"/>
          </a:xfrm>
          <a:prstGeom prst="rect">
            <a:avLst/>
          </a:prstGeom>
          <a:noFill/>
          <a:ln w="1905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1709</Words>
  <Application>Microsoft Office PowerPoint</Application>
  <PresentationFormat>On-screen Show (16:9)</PresentationFormat>
  <Paragraphs>204</Paragraphs>
  <Slides>26</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Poppins Black</vt:lpstr>
      <vt:lpstr>Roboto Slab Black</vt:lpstr>
      <vt:lpstr>Roboto</vt:lpstr>
      <vt:lpstr>Arial</vt:lpstr>
      <vt:lpstr>Roboto Slab</vt:lpstr>
      <vt:lpstr>Poppins</vt:lpstr>
      <vt:lpstr>Simple Light</vt:lpstr>
      <vt:lpstr>Office Theme</vt:lpstr>
      <vt:lpstr>Marina</vt:lpstr>
      <vt:lpstr> Immigration Enforcement at Work: Worker-Focused Training/Toolkit</vt:lpstr>
      <vt:lpstr>Intro &amp; Goals </vt:lpstr>
      <vt:lpstr> KYR if ICE Shows Up  at Work </vt:lpstr>
      <vt:lpstr>Background: ICE Enforcement</vt:lpstr>
      <vt:lpstr>Background: I-9 Audits</vt:lpstr>
      <vt:lpstr>Background: Workplace Raids</vt:lpstr>
      <vt:lpstr>Basic Constitutional Rights: Workplace Raids</vt:lpstr>
      <vt:lpstr>Basic Constitutional Rights:  Public Areas vs. Private Areas</vt:lpstr>
      <vt:lpstr>Basic Constitutional Rights: Judicial vs. ICE Warrant</vt:lpstr>
      <vt:lpstr>Basic Constitutional Rights: Judicial vs. ICE Warrant</vt:lpstr>
      <vt:lpstr> What can you or your boss do about an ICE raid?</vt:lpstr>
      <vt:lpstr>Before Raid: Workers </vt:lpstr>
      <vt:lpstr>Before Raid: Employers </vt:lpstr>
      <vt:lpstr>During Raid: Workers </vt:lpstr>
      <vt:lpstr>During Raid: Employers </vt:lpstr>
      <vt:lpstr>Post Raid: Employer </vt:lpstr>
      <vt:lpstr>Worker Organizing:  Get Your Employer to Agree to Best Practices </vt:lpstr>
      <vt:lpstr>Worker Organizing:  Demand Best Practices  </vt:lpstr>
      <vt:lpstr>Worker Organizing:  What Are Some of the Asks?</vt:lpstr>
      <vt:lpstr>Worker Organizing: How to Do It? </vt:lpstr>
      <vt:lpstr>Worker Organizing:  You Have Rights as Employees</vt:lpstr>
      <vt:lpstr>Worker Organizing:  Model Employer Plan/Policy</vt:lpstr>
      <vt:lpstr>Worker Organizing: Sample Petition to Employer</vt:lpstr>
      <vt:lpstr>Resources: KYR Wallet Cards</vt:lpstr>
      <vt:lpstr>Resources: immigration organizations</vt:lpstr>
      <vt:lpstr>Resources: worker organizing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Lee</dc:creator>
  <cp:lastModifiedBy>Jennifer Lee</cp:lastModifiedBy>
  <cp:revision>1</cp:revision>
  <dcterms:modified xsi:type="dcterms:W3CDTF">2025-05-28T19:32:43Z</dcterms:modified>
</cp:coreProperties>
</file>